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7" r:id="rId12"/>
  </p:sldIdLst>
  <p:sldSz cx="18288000" cy="10287000"/>
  <p:notesSz cx="6858000" cy="9144000"/>
  <p:embeddedFontLst>
    <p:embeddedFont>
      <p:font typeface="Crimson Pro Bold" panose="020B0604020202020204" charset="0"/>
      <p:regular r:id="rId14"/>
    </p:embeddedFont>
    <p:embeddedFont>
      <p:font typeface="Open Sans" panose="020B0606030504020204" pitchFamily="34" charset="0"/>
      <p:regular r:id="rId15"/>
      <p:bold r:id="rId16"/>
    </p:embeddedFont>
    <p:embeddedFont>
      <p:font typeface="Open Sans Bold" panose="020B0806030504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8288000" cy="10287000"/>
          </a:xfrm>
          <a:prstGeom prst="rect">
            <a:avLst/>
          </a:prstGeom>
          <a:solidFill>
            <a:srgbClr val="F7EDE9"/>
          </a:solidFill>
          <a:ln/>
        </p:spPr>
      </p:sp>
      <p:sp>
        <p:nvSpPr>
          <p:cNvPr id="3" name="Shape 1"/>
          <p:cNvSpPr/>
          <p:nvPr/>
        </p:nvSpPr>
        <p:spPr>
          <a:xfrm>
            <a:off x="0" y="0"/>
            <a:ext cx="18288000" cy="102870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3979023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3015854"/>
            <a:ext cx="9445526" cy="1819572"/>
          </a:xfrm>
          <a:prstGeom prst="rect">
            <a:avLst/>
          </a:prstGeom>
        </p:spPr>
        <p:txBody>
          <a:bodyPr lIns="0" tIns="0" rIns="0" bIns="0" rtlCol="0" anchor="t">
            <a:spAutoFit/>
          </a:bodyPr>
          <a:lstStyle/>
          <a:p>
            <a:pPr algn="ctr">
              <a:lnSpc>
                <a:spcPts val="6937"/>
              </a:lnSpc>
            </a:pPr>
            <a:r>
              <a:rPr lang="en-US" sz="5562" b="1">
                <a:solidFill>
                  <a:srgbClr val="443728"/>
                </a:solidFill>
                <a:latin typeface="Crimson Pro Bold"/>
                <a:ea typeface="Crimson Pro Bold"/>
                <a:cs typeface="Crimson Pro Bold"/>
                <a:sym typeface="Crimson Pro Bold"/>
              </a:rPr>
              <a:t>Edge Intelligence for Medical Diagnostics using FPGA &amp; AI</a:t>
            </a:r>
          </a:p>
        </p:txBody>
      </p:sp>
      <p:sp>
        <p:nvSpPr>
          <p:cNvPr id="11" name="TextBox 11"/>
          <p:cNvSpPr txBox="1"/>
          <p:nvPr/>
        </p:nvSpPr>
        <p:spPr>
          <a:xfrm>
            <a:off x="992238" y="5155852"/>
            <a:ext cx="9445526" cy="671661"/>
          </a:xfrm>
          <a:prstGeom prst="rect">
            <a:avLst/>
          </a:prstGeom>
        </p:spPr>
        <p:txBody>
          <a:bodyPr lIns="0" tIns="0" rIns="0" bIns="0" rtlCol="0" anchor="t">
            <a:spAutoFit/>
          </a:bodyPr>
          <a:lstStyle/>
          <a:p>
            <a:pPr algn="ctr">
              <a:lnSpc>
                <a:spcPts val="4437"/>
              </a:lnSpc>
            </a:pPr>
            <a:r>
              <a:rPr lang="en-US" sz="2750">
                <a:solidFill>
                  <a:srgbClr val="443728"/>
                </a:solidFill>
                <a:latin typeface="Open Sans"/>
                <a:ea typeface="Open Sans"/>
                <a:cs typeface="Open Sans"/>
                <a:sym typeface="Open Sans"/>
              </a:rPr>
              <a:t>A Lightweight &amp; Real-Time Healthcare Revolution</a:t>
            </a:r>
          </a:p>
        </p:txBody>
      </p:sp>
      <p:sp>
        <p:nvSpPr>
          <p:cNvPr id="12" name="TextBox 12"/>
          <p:cNvSpPr txBox="1"/>
          <p:nvPr/>
        </p:nvSpPr>
        <p:spPr>
          <a:xfrm>
            <a:off x="992238" y="6296769"/>
            <a:ext cx="4376886" cy="671661"/>
          </a:xfrm>
          <a:prstGeom prst="rect">
            <a:avLst/>
          </a:prstGeom>
        </p:spPr>
        <p:txBody>
          <a:bodyPr lIns="0" tIns="0" rIns="0" bIns="0" rtlCol="0" anchor="t">
            <a:spAutoFit/>
          </a:bodyPr>
          <a:lstStyle/>
          <a:p>
            <a:pPr algn="r">
              <a:lnSpc>
                <a:spcPts val="4437"/>
              </a:lnSpc>
            </a:pPr>
            <a:r>
              <a:rPr lang="en-US" sz="2750" b="1">
                <a:solidFill>
                  <a:srgbClr val="443728"/>
                </a:solidFill>
                <a:latin typeface="Open Sans Bold"/>
                <a:ea typeface="Open Sans Bold"/>
                <a:cs typeface="Open Sans Bold"/>
                <a:sym typeface="Open Sans Bold"/>
              </a:rPr>
              <a:t>Praveen Kumar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2289274" y="787896"/>
            <a:ext cx="13709302" cy="879872"/>
          </a:xfrm>
          <a:prstGeom prst="rect">
            <a:avLst/>
          </a:prstGeom>
        </p:spPr>
        <p:txBody>
          <a:bodyPr lIns="0" tIns="0" rIns="0" bIns="0" rtlCol="0" anchor="t">
            <a:spAutoFit/>
          </a:bodyPr>
          <a:lstStyle/>
          <a:p>
            <a:pPr algn="ctr">
              <a:lnSpc>
                <a:spcPts val="6625"/>
              </a:lnSpc>
            </a:pPr>
            <a:r>
              <a:rPr lang="en-US" sz="5250" b="1">
                <a:solidFill>
                  <a:srgbClr val="443728"/>
                </a:solidFill>
                <a:latin typeface="Crimson Pro Bold"/>
                <a:ea typeface="Crimson Pro Bold"/>
                <a:cs typeface="Crimson Pro Bold"/>
                <a:sym typeface="Crimson Pro Bold"/>
              </a:rPr>
              <a:t>Project Prana: Digital Olfaction System-on-Chip</a:t>
            </a:r>
          </a:p>
        </p:txBody>
      </p:sp>
      <p:sp>
        <p:nvSpPr>
          <p:cNvPr id="7" name="TextBox 7"/>
          <p:cNvSpPr txBox="1"/>
          <p:nvPr/>
        </p:nvSpPr>
        <p:spPr>
          <a:xfrm>
            <a:off x="992238" y="2130178"/>
            <a:ext cx="16303526" cy="938212"/>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Project Prana aims to grant machines a digital sense of smell using a Digital Olfaction System-on-Chip (SoC) for instantaneous diagnostics.</a:t>
            </a:r>
          </a:p>
        </p:txBody>
      </p:sp>
      <p:grpSp>
        <p:nvGrpSpPr>
          <p:cNvPr id="8" name="Group 8"/>
          <p:cNvGrpSpPr>
            <a:grpSpLocks noChangeAspect="1"/>
          </p:cNvGrpSpPr>
          <p:nvPr/>
        </p:nvGrpSpPr>
        <p:grpSpPr>
          <a:xfrm>
            <a:off x="992238" y="3371404"/>
            <a:ext cx="2106662" cy="1301949"/>
            <a:chOff x="0" y="0"/>
            <a:chExt cx="2808883" cy="1735932"/>
          </a:xfrm>
        </p:grpSpPr>
        <p:sp>
          <p:nvSpPr>
            <p:cNvPr id="9" name="Freeform 9"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3"/>
              <a:stretch>
                <a:fillRect t="-153" b="-151"/>
              </a:stretch>
            </a:blipFill>
          </p:spPr>
        </p:sp>
      </p:grpSp>
      <p:sp>
        <p:nvSpPr>
          <p:cNvPr id="10" name="TextBox 10"/>
          <p:cNvSpPr txBox="1"/>
          <p:nvPr/>
        </p:nvSpPr>
        <p:spPr>
          <a:xfrm>
            <a:off x="992238"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The Digital Olfaction Imperative</a:t>
            </a:r>
          </a:p>
        </p:txBody>
      </p:sp>
      <p:sp>
        <p:nvSpPr>
          <p:cNvPr id="11" name="TextBox 11"/>
          <p:cNvSpPr txBox="1"/>
          <p:nvPr/>
        </p:nvSpPr>
        <p:spPr>
          <a:xfrm>
            <a:off x="992238" y="5936754"/>
            <a:ext cx="3823395" cy="3093244"/>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Leveraging Volatile Organic Compounds (VOCs) as chemical fingerprints for early cancer detection, metabolic disorder monitoring, food safety, and environmental analysis.</a:t>
            </a:r>
          </a:p>
        </p:txBody>
      </p:sp>
      <p:grpSp>
        <p:nvGrpSpPr>
          <p:cNvPr id="12" name="Group 12"/>
          <p:cNvGrpSpPr>
            <a:grpSpLocks noChangeAspect="1"/>
          </p:cNvGrpSpPr>
          <p:nvPr/>
        </p:nvGrpSpPr>
        <p:grpSpPr>
          <a:xfrm>
            <a:off x="5152281" y="3371404"/>
            <a:ext cx="2106662" cy="1301949"/>
            <a:chOff x="0" y="0"/>
            <a:chExt cx="2808883" cy="1735932"/>
          </a:xfrm>
        </p:grpSpPr>
        <p:sp>
          <p:nvSpPr>
            <p:cNvPr id="13" name="Freeform 13"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4"/>
              <a:stretch>
                <a:fillRect t="-153" b="-151"/>
              </a:stretch>
            </a:blipFill>
          </p:spPr>
        </p:sp>
      </p:grpSp>
      <p:sp>
        <p:nvSpPr>
          <p:cNvPr id="14" name="TextBox 14"/>
          <p:cNvSpPr txBox="1"/>
          <p:nvPr/>
        </p:nvSpPr>
        <p:spPr>
          <a:xfrm>
            <a:off x="5152281"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The Core Invention: Prana SoC</a:t>
            </a:r>
          </a:p>
        </p:txBody>
      </p:sp>
      <p:sp>
        <p:nvSpPr>
          <p:cNvPr id="15" name="TextBox 15"/>
          <p:cNvSpPr txBox="1"/>
          <p:nvPr/>
        </p:nvSpPr>
        <p:spPr>
          <a:xfrm>
            <a:off x="5152281" y="5936754"/>
            <a:ext cx="3823395" cy="3093244"/>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An SoC integrating high-sensitivity multi-channel sensor interfaces, a power-efficient neuromorphic core (SNNs), and on-chip self-calibration for sensor-agnostic support (MOS, CP sensors).</a:t>
            </a:r>
          </a:p>
        </p:txBody>
      </p:sp>
      <p:grpSp>
        <p:nvGrpSpPr>
          <p:cNvPr id="16" name="Group 16"/>
          <p:cNvGrpSpPr>
            <a:grpSpLocks noChangeAspect="1"/>
          </p:cNvGrpSpPr>
          <p:nvPr/>
        </p:nvGrpSpPr>
        <p:grpSpPr>
          <a:xfrm>
            <a:off x="9312325" y="3371404"/>
            <a:ext cx="2106662" cy="1301949"/>
            <a:chOff x="0" y="0"/>
            <a:chExt cx="2808883" cy="1735932"/>
          </a:xfrm>
        </p:grpSpPr>
        <p:sp>
          <p:nvSpPr>
            <p:cNvPr id="17" name="Freeform 17"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5"/>
              <a:stretch>
                <a:fillRect t="-153" b="-151"/>
              </a:stretch>
            </a:blipFill>
          </p:spPr>
        </p:sp>
      </p:grpSp>
      <p:sp>
        <p:nvSpPr>
          <p:cNvPr id="18" name="TextBox 18"/>
          <p:cNvSpPr txBox="1"/>
          <p:nvPr/>
        </p:nvSpPr>
        <p:spPr>
          <a:xfrm>
            <a:off x="9312325"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Execution Blueprint &amp; Roadmap</a:t>
            </a:r>
          </a:p>
        </p:txBody>
      </p:sp>
      <p:sp>
        <p:nvSpPr>
          <p:cNvPr id="19" name="TextBox 19"/>
          <p:cNvSpPr txBox="1"/>
          <p:nvPr/>
        </p:nvSpPr>
        <p:spPr>
          <a:xfrm>
            <a:off x="9312325" y="5936754"/>
            <a:ext cx="3823395" cy="3524250"/>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A "Data-First" approach building a "Scent-Print" library, focusing on a "Platform, Not Product" strategy with low-cost, battery-powered handheld devices and an event-driven data pipeline.</a:t>
            </a:r>
          </a:p>
        </p:txBody>
      </p:sp>
      <p:grpSp>
        <p:nvGrpSpPr>
          <p:cNvPr id="20" name="Group 20"/>
          <p:cNvGrpSpPr>
            <a:grpSpLocks noChangeAspect="1"/>
          </p:cNvGrpSpPr>
          <p:nvPr/>
        </p:nvGrpSpPr>
        <p:grpSpPr>
          <a:xfrm>
            <a:off x="13472369" y="3371404"/>
            <a:ext cx="2106662" cy="1301949"/>
            <a:chOff x="0" y="0"/>
            <a:chExt cx="2808883" cy="1735932"/>
          </a:xfrm>
        </p:grpSpPr>
        <p:sp>
          <p:nvSpPr>
            <p:cNvPr id="21" name="Freeform 21"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6"/>
              <a:stretch>
                <a:fillRect t="-153" b="-151"/>
              </a:stretch>
            </a:blipFill>
          </p:spPr>
        </p:sp>
      </p:grpSp>
      <p:sp>
        <p:nvSpPr>
          <p:cNvPr id="22" name="TextBox 22"/>
          <p:cNvSpPr txBox="1"/>
          <p:nvPr/>
        </p:nvSpPr>
        <p:spPr>
          <a:xfrm>
            <a:off x="13472369"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Strategic Recommendations</a:t>
            </a:r>
          </a:p>
        </p:txBody>
      </p:sp>
      <p:sp>
        <p:nvSpPr>
          <p:cNvPr id="23" name="TextBox 23"/>
          <p:cNvSpPr txBox="1"/>
          <p:nvPr/>
        </p:nvSpPr>
        <p:spPr>
          <a:xfrm>
            <a:off x="13472369" y="5936754"/>
            <a:ext cx="3823395" cy="3093244"/>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Embrace a platform model via SoC licensing and APIs, prioritize the "data moat" by continuously enriching the Scent-Print library, and lead with a high-impact application for undeniable value.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92238" y="1291827"/>
            <a:ext cx="6714976" cy="664518"/>
          </a:xfrm>
          <a:prstGeom prst="rect">
            <a:avLst/>
          </a:prstGeom>
          <a:noFill/>
          <a:ln/>
        </p:spPr>
        <p:txBody>
          <a:bodyPr wrap="none" lIns="0" tIns="0" rIns="0" bIns="0" rtlCol="0" anchor="t"/>
          <a:lstStyle/>
          <a:p>
            <a:pPr>
              <a:lnSpc>
                <a:spcPts val="5188"/>
              </a:lnSpc>
            </a:pPr>
            <a:r>
              <a:rPr lang="en-US" sz="4125" b="1" dirty="0">
                <a:solidFill>
                  <a:srgbClr val="443728"/>
                </a:solidFill>
                <a:latin typeface="Crimson Pro Bold" pitchFamily="34" charset="0"/>
                <a:ea typeface="Crimson Pro Bold" pitchFamily="34" charset="-122"/>
                <a:cs typeface="Crimson Pro Bold" pitchFamily="34" charset="-120"/>
              </a:rPr>
              <a:t>Further Reading &amp; References</a:t>
            </a:r>
            <a:endParaRPr lang="en-US" sz="4125" dirty="0"/>
          </a:p>
        </p:txBody>
      </p:sp>
      <p:sp>
        <p:nvSpPr>
          <p:cNvPr id="3" name="Text 1"/>
          <p:cNvSpPr/>
          <p:nvPr/>
        </p:nvSpPr>
        <p:spPr>
          <a:xfrm>
            <a:off x="992238" y="2381548"/>
            <a:ext cx="16303526" cy="340221"/>
          </a:xfrm>
          <a:prstGeom prst="rect">
            <a:avLst/>
          </a:prstGeom>
          <a:noFill/>
          <a:ln/>
        </p:spPr>
        <p:txBody>
          <a:bodyPr wrap="non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To delve deeper into the foundational research and innovative projects discussed, here are key academic publications and their contributing authors.</a:t>
            </a:r>
            <a:endParaRPr lang="en-US" sz="1625" dirty="0"/>
          </a:p>
        </p:txBody>
      </p:sp>
      <p:sp>
        <p:nvSpPr>
          <p:cNvPr id="4" name="Text 2"/>
          <p:cNvSpPr/>
          <p:nvPr/>
        </p:nvSpPr>
        <p:spPr>
          <a:xfrm>
            <a:off x="992238" y="3173463"/>
            <a:ext cx="3431530" cy="332184"/>
          </a:xfrm>
          <a:prstGeom prst="rect">
            <a:avLst/>
          </a:prstGeom>
          <a:noFill/>
          <a:ln/>
        </p:spPr>
        <p:txBody>
          <a:bodyPr wrap="none" lIns="0" tIns="0" rIns="0" bIns="0" rtlCol="0" anchor="t"/>
          <a:lstStyle/>
          <a:p>
            <a:pPr>
              <a:lnSpc>
                <a:spcPts val="2563"/>
              </a:lnSpc>
            </a:pPr>
            <a:r>
              <a:rPr lang="en-US" sz="2063" b="1" dirty="0">
                <a:solidFill>
                  <a:srgbClr val="443728"/>
                </a:solidFill>
                <a:latin typeface="Crimson Pro Bold" pitchFamily="34" charset="0"/>
                <a:ea typeface="Crimson Pro Bold" pitchFamily="34" charset="-122"/>
                <a:cs typeface="Crimson Pro Bold" pitchFamily="34" charset="-120"/>
              </a:rPr>
              <a:t>Medical Diagnostics &amp; Edge AI</a:t>
            </a:r>
            <a:endParaRPr lang="en-US" sz="2063" dirty="0"/>
          </a:p>
        </p:txBody>
      </p:sp>
      <p:sp>
        <p:nvSpPr>
          <p:cNvPr id="5" name="Text 3"/>
          <p:cNvSpPr/>
          <p:nvPr/>
        </p:nvSpPr>
        <p:spPr>
          <a:xfrm>
            <a:off x="992238" y="3718173"/>
            <a:ext cx="7892355"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"Portable and Cost-Effective Handheld Ultrasound System Utilizing FPGA-Based Synthetic Aperture Imaging"</a:t>
            </a:r>
            <a:r>
              <a:rPr lang="en-US" sz="1625" b="1" dirty="0">
                <a:solidFill>
                  <a:srgbClr val="443728"/>
                </a:solidFill>
                <a:latin typeface="Open Sans" pitchFamily="34" charset="0"/>
                <a:ea typeface="Open Sans" pitchFamily="34" charset="-122"/>
                <a:cs typeface="Open Sans" pitchFamily="34" charset="-120"/>
              </a:rPr>
              <a:t>W. Wang &amp; Z. Feng</a:t>
            </a:r>
            <a:r>
              <a:rPr lang="en-US" sz="1625" dirty="0">
                <a:solidFill>
                  <a:srgbClr val="443728"/>
                </a:solidFill>
                <a:latin typeface="Open Sans" pitchFamily="34" charset="0"/>
                <a:ea typeface="Open Sans" pitchFamily="34" charset="-122"/>
                <a:cs typeface="Open Sans" pitchFamily="34" charset="-120"/>
              </a:rPr>
              <a:t>, Sichuan University.</a:t>
            </a:r>
            <a:endParaRPr lang="en-US" sz="1625" dirty="0"/>
          </a:p>
        </p:txBody>
      </p:sp>
      <p:sp>
        <p:nvSpPr>
          <p:cNvPr id="6" name="Text 4"/>
          <p:cNvSpPr/>
          <p:nvPr/>
        </p:nvSpPr>
        <p:spPr>
          <a:xfrm>
            <a:off x="992238" y="4930081"/>
            <a:ext cx="7892355"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"Low-Cost FPGA Implementation of Deep Learning-Based Heart Sound Segmentation for Real-Time CVDs Screening"</a:t>
            </a:r>
            <a:r>
              <a:rPr lang="en-US" sz="1625" b="1" dirty="0">
                <a:solidFill>
                  <a:srgbClr val="443728"/>
                </a:solidFill>
                <a:latin typeface="Open Sans" pitchFamily="34" charset="0"/>
                <a:ea typeface="Open Sans" pitchFamily="34" charset="-122"/>
                <a:cs typeface="Open Sans" pitchFamily="34" charset="-120"/>
              </a:rPr>
              <a:t>D. Enériz et al.</a:t>
            </a:r>
            <a:r>
              <a:rPr lang="en-US" sz="1625" dirty="0">
                <a:solidFill>
                  <a:srgbClr val="443728"/>
                </a:solidFill>
                <a:latin typeface="Open Sans" pitchFamily="34" charset="0"/>
                <a:ea typeface="Open Sans" pitchFamily="34" charset="-122"/>
                <a:cs typeface="Open Sans" pitchFamily="34" charset="-120"/>
              </a:rPr>
              <a:t>, IEEE, Spain.</a:t>
            </a:r>
            <a:endParaRPr lang="en-US" sz="1625" dirty="0"/>
          </a:p>
        </p:txBody>
      </p:sp>
      <p:sp>
        <p:nvSpPr>
          <p:cNvPr id="7" name="Text 5"/>
          <p:cNvSpPr/>
          <p:nvPr/>
        </p:nvSpPr>
        <p:spPr>
          <a:xfrm>
            <a:off x="992238" y="6141988"/>
            <a:ext cx="7892355"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"FPGA SoC Implementation of Adaptive Deep Neural Network based Multimodal Edge Intelligence for Internet of Medical Things"</a:t>
            </a:r>
            <a:r>
              <a:rPr lang="en-US" sz="1625" b="1" dirty="0">
                <a:solidFill>
                  <a:srgbClr val="443728"/>
                </a:solidFill>
                <a:latin typeface="Open Sans" pitchFamily="34" charset="0"/>
                <a:ea typeface="Open Sans" pitchFamily="34" charset="-122"/>
                <a:cs typeface="Open Sans" pitchFamily="34" charset="-120"/>
              </a:rPr>
              <a:t>N. B. Gaikwad et al.</a:t>
            </a:r>
            <a:r>
              <a:rPr lang="en-US" sz="1625" dirty="0">
                <a:solidFill>
                  <a:srgbClr val="443728"/>
                </a:solidFill>
                <a:latin typeface="Open Sans" pitchFamily="34" charset="0"/>
                <a:ea typeface="Open Sans" pitchFamily="34" charset="-122"/>
                <a:cs typeface="Open Sans" pitchFamily="34" charset="-120"/>
              </a:rPr>
              <a:t>, Aalborg University, University of Southern Denmark.</a:t>
            </a:r>
            <a:endParaRPr lang="en-US" sz="1625" dirty="0"/>
          </a:p>
        </p:txBody>
      </p:sp>
      <p:sp>
        <p:nvSpPr>
          <p:cNvPr id="8" name="Text 6"/>
          <p:cNvSpPr/>
          <p:nvPr/>
        </p:nvSpPr>
        <p:spPr>
          <a:xfrm>
            <a:off x="9412933" y="3173463"/>
            <a:ext cx="4169420" cy="332184"/>
          </a:xfrm>
          <a:prstGeom prst="rect">
            <a:avLst/>
          </a:prstGeom>
          <a:noFill/>
          <a:ln/>
        </p:spPr>
        <p:txBody>
          <a:bodyPr wrap="none" lIns="0" tIns="0" rIns="0" bIns="0" rtlCol="0" anchor="t"/>
          <a:lstStyle/>
          <a:p>
            <a:pPr>
              <a:lnSpc>
                <a:spcPts val="2563"/>
              </a:lnSpc>
            </a:pPr>
            <a:r>
              <a:rPr lang="en-US" sz="2063" b="1" dirty="0">
                <a:solidFill>
                  <a:srgbClr val="443728"/>
                </a:solidFill>
                <a:latin typeface="Crimson Pro Bold" pitchFamily="34" charset="0"/>
                <a:ea typeface="Crimson Pro Bold" pitchFamily="34" charset="-122"/>
                <a:cs typeface="Crimson Pro Bold" pitchFamily="34" charset="-120"/>
              </a:rPr>
              <a:t>Specialized Applications &amp; Hardware</a:t>
            </a:r>
            <a:endParaRPr lang="en-US" sz="2063" dirty="0"/>
          </a:p>
        </p:txBody>
      </p:sp>
      <p:sp>
        <p:nvSpPr>
          <p:cNvPr id="9" name="Text 7"/>
          <p:cNvSpPr/>
          <p:nvPr/>
        </p:nvSpPr>
        <p:spPr>
          <a:xfrm>
            <a:off x="9412933" y="3718173"/>
            <a:ext cx="7892355"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"An FPGA Prototype for Parkinson’s Disease Detection Using Machine Learning on Voice Signal"</a:t>
            </a:r>
            <a:r>
              <a:rPr lang="en-US" sz="1625" b="1" dirty="0">
                <a:solidFill>
                  <a:srgbClr val="443728"/>
                </a:solidFill>
                <a:latin typeface="Open Sans" pitchFamily="34" charset="0"/>
                <a:ea typeface="Open Sans" pitchFamily="34" charset="-122"/>
                <a:cs typeface="Open Sans" pitchFamily="34" charset="-120"/>
              </a:rPr>
              <a:t>M. Khan et al.</a:t>
            </a:r>
            <a:r>
              <a:rPr lang="en-US" sz="1625" dirty="0">
                <a:solidFill>
                  <a:srgbClr val="443728"/>
                </a:solidFill>
                <a:latin typeface="Open Sans" pitchFamily="34" charset="0"/>
                <a:ea typeface="Open Sans" pitchFamily="34" charset="-122"/>
                <a:cs typeface="Open Sans" pitchFamily="34" charset="-120"/>
              </a:rPr>
              <a:t>, Aligarh Muslim University, Bennett University.</a:t>
            </a:r>
            <a:endParaRPr lang="en-US" sz="1625" dirty="0"/>
          </a:p>
        </p:txBody>
      </p:sp>
      <p:sp>
        <p:nvSpPr>
          <p:cNvPr id="10" name="Text 8"/>
          <p:cNvSpPr/>
          <p:nvPr/>
        </p:nvSpPr>
        <p:spPr>
          <a:xfrm>
            <a:off x="9412933" y="4930081"/>
            <a:ext cx="7892355"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"A Lightweight Deep Convolutional Neural Network Implemented on FPGA and Android Devices for Detection of Breast Cancer Using Ultrasound Images"</a:t>
            </a:r>
            <a:r>
              <a:rPr lang="en-US" sz="1625" b="1" dirty="0">
                <a:solidFill>
                  <a:srgbClr val="443728"/>
                </a:solidFill>
                <a:latin typeface="Open Sans" pitchFamily="34" charset="0"/>
                <a:ea typeface="Open Sans" pitchFamily="34" charset="-122"/>
                <a:cs typeface="Open Sans" pitchFamily="34" charset="-120"/>
              </a:rPr>
              <a:t>A. Vinod et al.</a:t>
            </a:r>
            <a:r>
              <a:rPr lang="en-US" sz="1625" dirty="0">
                <a:solidFill>
                  <a:srgbClr val="443728"/>
                </a:solidFill>
                <a:latin typeface="Open Sans" pitchFamily="34" charset="0"/>
                <a:ea typeface="Open Sans" pitchFamily="34" charset="-122"/>
                <a:cs typeface="Open Sans" pitchFamily="34" charset="-120"/>
              </a:rPr>
              <a:t>, Birla Institute of Technology and Science.</a:t>
            </a:r>
            <a:endParaRPr lang="en-US" sz="1625" dirty="0"/>
          </a:p>
        </p:txBody>
      </p:sp>
      <p:sp>
        <p:nvSpPr>
          <p:cNvPr id="11" name="Text 9"/>
          <p:cNvSpPr/>
          <p:nvPr/>
        </p:nvSpPr>
        <p:spPr>
          <a:xfrm>
            <a:off x="9412933" y="6141988"/>
            <a:ext cx="7892355"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"Hardware Design of Lightweight Binary Classification Algorithms for Small-Size Images on FPGA"</a:t>
            </a:r>
            <a:r>
              <a:rPr lang="en-US" sz="1625" b="1" dirty="0">
                <a:solidFill>
                  <a:srgbClr val="443728"/>
                </a:solidFill>
                <a:latin typeface="Open Sans" pitchFamily="34" charset="0"/>
                <a:ea typeface="Open Sans" pitchFamily="34" charset="-122"/>
                <a:cs typeface="Open Sans" pitchFamily="34" charset="-120"/>
              </a:rPr>
              <a:t>S. Saglam &amp; S. Bayar</a:t>
            </a:r>
            <a:r>
              <a:rPr lang="en-US" sz="1625" dirty="0">
                <a:solidFill>
                  <a:srgbClr val="443728"/>
                </a:solidFill>
                <a:latin typeface="Open Sans" pitchFamily="34" charset="0"/>
                <a:ea typeface="Open Sans" pitchFamily="34" charset="-122"/>
                <a:cs typeface="Open Sans" pitchFamily="34" charset="-120"/>
              </a:rPr>
              <a:t>, University of Southampton, Marmara University.</a:t>
            </a:r>
            <a:endParaRPr lang="en-US" sz="1625" dirty="0"/>
          </a:p>
        </p:txBody>
      </p:sp>
      <p:sp>
        <p:nvSpPr>
          <p:cNvPr id="12" name="Shape 10"/>
          <p:cNvSpPr/>
          <p:nvPr/>
        </p:nvSpPr>
        <p:spPr>
          <a:xfrm>
            <a:off x="992238" y="7699357"/>
            <a:ext cx="16303526" cy="36016"/>
          </a:xfrm>
          <a:prstGeom prst="rect">
            <a:avLst/>
          </a:prstGeom>
          <a:solidFill>
            <a:srgbClr val="443728">
              <a:alpha val="50000"/>
            </a:srgbClr>
          </a:solidFill>
          <a:ln/>
        </p:spPr>
      </p:sp>
      <p:sp>
        <p:nvSpPr>
          <p:cNvPr id="13" name="Text 11"/>
          <p:cNvSpPr/>
          <p:nvPr/>
        </p:nvSpPr>
        <p:spPr>
          <a:xfrm>
            <a:off x="992238" y="7974509"/>
            <a:ext cx="16303526" cy="1020664"/>
          </a:xfrm>
          <a:prstGeom prst="rect">
            <a:avLst/>
          </a:prstGeom>
          <a:noFill/>
          <a:ln/>
        </p:spPr>
        <p:txBody>
          <a:bodyPr wrap="square" lIns="0" tIns="0" rIns="0" bIns="0" rtlCol="0" anchor="t"/>
          <a:lstStyle/>
          <a:p>
            <a:pPr>
              <a:lnSpc>
                <a:spcPts val="2625"/>
              </a:lnSpc>
            </a:pPr>
            <a:r>
              <a:rPr lang="en-US" sz="1625" dirty="0">
                <a:solidFill>
                  <a:srgbClr val="443728"/>
                </a:solidFill>
                <a:latin typeface="Open Sans" pitchFamily="34" charset="0"/>
                <a:ea typeface="Open Sans" pitchFamily="34" charset="-122"/>
                <a:cs typeface="Open Sans" pitchFamily="34" charset="-120"/>
              </a:rPr>
              <a:t>Our innovative projects, "Project Sentinel: Eco-Acoustic Monitoring" and "The Critical Path: Neurological Co-processor Development," are inspired by critical global challenges highlighted by the </a:t>
            </a:r>
            <a:r>
              <a:rPr lang="en-US" sz="1625" b="1" dirty="0">
                <a:solidFill>
                  <a:srgbClr val="443728"/>
                </a:solidFill>
                <a:latin typeface="Open Sans" pitchFamily="34" charset="0"/>
                <a:ea typeface="Open Sans" pitchFamily="34" charset="-122"/>
                <a:cs typeface="Open Sans" pitchFamily="34" charset="-120"/>
              </a:rPr>
              <a:t>UN Sustainable Development Goals (SDG 14: Life Below Water &amp; SDG 15: Life on Land)</a:t>
            </a:r>
            <a:r>
              <a:rPr lang="en-US" sz="1625" dirty="0">
                <a:solidFill>
                  <a:srgbClr val="443728"/>
                </a:solidFill>
                <a:latin typeface="Open Sans" pitchFamily="34" charset="0"/>
                <a:ea typeface="Open Sans" pitchFamily="34" charset="-122"/>
                <a:cs typeface="Open Sans" pitchFamily="34" charset="-120"/>
              </a:rPr>
              <a:t> and </a:t>
            </a:r>
            <a:r>
              <a:rPr lang="en-US" sz="1625" b="1" dirty="0">
                <a:solidFill>
                  <a:srgbClr val="443728"/>
                </a:solidFill>
                <a:latin typeface="Open Sans" pitchFamily="34" charset="0"/>
                <a:ea typeface="Open Sans" pitchFamily="34" charset="-122"/>
                <a:cs typeface="Open Sans" pitchFamily="34" charset="-120"/>
              </a:rPr>
              <a:t>The World Health Organization &amp; The Lancet Commission</a:t>
            </a:r>
            <a:r>
              <a:rPr lang="en-US" sz="1625" dirty="0">
                <a:solidFill>
                  <a:srgbClr val="443728"/>
                </a:solidFill>
                <a:latin typeface="Open Sans" pitchFamily="34" charset="0"/>
                <a:ea typeface="Open Sans" pitchFamily="34" charset="-122"/>
                <a:cs typeface="Open Sans" pitchFamily="34" charset="-120"/>
              </a:rPr>
              <a:t> on global mental health and neurological disorders.</a:t>
            </a:r>
            <a:endParaRPr lang="en-US" sz="1625" dirty="0"/>
          </a:p>
        </p:txBody>
      </p:sp>
      <p:sp>
        <p:nvSpPr>
          <p:cNvPr id="14" name="Rectangle 13">
            <a:extLst>
              <a:ext uri="{FF2B5EF4-FFF2-40B4-BE49-F238E27FC236}">
                <a16:creationId xmlns:a16="http://schemas.microsoft.com/office/drawing/2014/main" id="{E5E211B4-3AF8-25DF-1A0E-A3922FFEF7BF}"/>
              </a:ext>
            </a:extLst>
          </p:cNvPr>
          <p:cNvSpPr/>
          <p:nvPr/>
        </p:nvSpPr>
        <p:spPr>
          <a:xfrm>
            <a:off x="16078200" y="9639300"/>
            <a:ext cx="2057400" cy="53965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906661"/>
            <a:ext cx="10568285" cy="879872"/>
          </a:xfrm>
          <a:prstGeom prst="rect">
            <a:avLst/>
          </a:prstGeom>
        </p:spPr>
        <p:txBody>
          <a:bodyPr lIns="0" tIns="0" rIns="0" bIns="0" rtlCol="0" anchor="t">
            <a:spAutoFit/>
          </a:bodyPr>
          <a:lstStyle/>
          <a:p>
            <a:pPr algn="l">
              <a:lnSpc>
                <a:spcPts val="6625"/>
              </a:lnSpc>
            </a:pPr>
            <a:r>
              <a:rPr lang="en-US" sz="5250" b="1">
                <a:solidFill>
                  <a:srgbClr val="443728"/>
                </a:solidFill>
                <a:latin typeface="Crimson Pro Bold"/>
                <a:ea typeface="Crimson Pro Bold"/>
                <a:cs typeface="Crimson Pro Bold"/>
                <a:sym typeface="Crimson Pro Bold"/>
              </a:rPr>
              <a:t>What Ties All the Research Together?</a:t>
            </a:r>
          </a:p>
        </p:txBody>
      </p:sp>
      <p:sp>
        <p:nvSpPr>
          <p:cNvPr id="7" name="TextBox 7"/>
          <p:cNvSpPr txBox="1"/>
          <p:nvPr/>
        </p:nvSpPr>
        <p:spPr>
          <a:xfrm>
            <a:off x="992238" y="2248941"/>
            <a:ext cx="16303526" cy="1369219"/>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Our research explores the transformative potential of integrating </a:t>
            </a:r>
            <a:r>
              <a:rPr lang="en-US" sz="2062" b="1">
                <a:solidFill>
                  <a:srgbClr val="443728"/>
                </a:solidFill>
                <a:latin typeface="Open Sans Bold"/>
                <a:ea typeface="Open Sans Bold"/>
                <a:cs typeface="Open Sans Bold"/>
                <a:sym typeface="Open Sans Bold"/>
              </a:rPr>
              <a:t>Edge Intelligence</a:t>
            </a:r>
            <a:r>
              <a:rPr lang="en-US" sz="2062">
                <a:solidFill>
                  <a:srgbClr val="443728"/>
                </a:solidFill>
                <a:latin typeface="Open Sans"/>
                <a:ea typeface="Open Sans"/>
                <a:cs typeface="Open Sans"/>
                <a:sym typeface="Open Sans"/>
              </a:rPr>
              <a:t> with </a:t>
            </a:r>
            <a:r>
              <a:rPr lang="en-US" sz="2062" b="1">
                <a:solidFill>
                  <a:srgbClr val="443728"/>
                </a:solidFill>
                <a:latin typeface="Open Sans Bold"/>
                <a:ea typeface="Open Sans Bold"/>
                <a:cs typeface="Open Sans Bold"/>
                <a:sym typeface="Open Sans Bold"/>
              </a:rPr>
              <a:t>Field-Programmable Gate Arrays (FPGAs)</a:t>
            </a:r>
            <a:r>
              <a:rPr lang="en-US" sz="2062">
                <a:solidFill>
                  <a:srgbClr val="443728"/>
                </a:solidFill>
                <a:latin typeface="Open Sans"/>
                <a:ea typeface="Open Sans"/>
                <a:cs typeface="Open Sans"/>
                <a:sym typeface="Open Sans"/>
              </a:rPr>
              <a:t> and </a:t>
            </a:r>
            <a:r>
              <a:rPr lang="en-US" sz="2062" b="1">
                <a:solidFill>
                  <a:srgbClr val="443728"/>
                </a:solidFill>
                <a:latin typeface="Open Sans Bold"/>
                <a:ea typeface="Open Sans Bold"/>
                <a:cs typeface="Open Sans Bold"/>
                <a:sym typeface="Open Sans Bold"/>
              </a:rPr>
              <a:t>Artificial Intelligence (AI)</a:t>
            </a:r>
            <a:r>
              <a:rPr lang="en-US" sz="2062">
                <a:solidFill>
                  <a:srgbClr val="443728"/>
                </a:solidFill>
                <a:latin typeface="Open Sans"/>
                <a:ea typeface="Open Sans"/>
                <a:cs typeface="Open Sans"/>
                <a:sym typeface="Open Sans"/>
              </a:rPr>
              <a:t> to revolutionize medical diagnostics. This approach focuses on real-time, low-power solutions directly at the point of care.</a:t>
            </a:r>
          </a:p>
        </p:txBody>
      </p:sp>
      <p:sp>
        <p:nvSpPr>
          <p:cNvPr id="8" name="TextBox 8"/>
          <p:cNvSpPr txBox="1"/>
          <p:nvPr/>
        </p:nvSpPr>
        <p:spPr>
          <a:xfrm>
            <a:off x="992238" y="4240709"/>
            <a:ext cx="5172075" cy="870049"/>
          </a:xfrm>
          <a:prstGeom prst="rect">
            <a:avLst/>
          </a:prstGeom>
        </p:spPr>
        <p:txBody>
          <a:bodyPr lIns="0" tIns="0" rIns="0" bIns="0" rtlCol="0" anchor="t">
            <a:spAutoFit/>
          </a:bodyPr>
          <a:lstStyle/>
          <a:p>
            <a:pPr algn="r">
              <a:lnSpc>
                <a:spcPts val="3312"/>
              </a:lnSpc>
            </a:pPr>
            <a:r>
              <a:rPr lang="en-US" sz="2625" b="1">
                <a:solidFill>
                  <a:srgbClr val="443728"/>
                </a:solidFill>
                <a:latin typeface="Crimson Pro Bold"/>
                <a:ea typeface="Crimson Pro Bold"/>
                <a:cs typeface="Crimson Pro Bold"/>
                <a:sym typeface="Crimson Pro Bold"/>
              </a:rPr>
              <a:t>Medical Diagnosis with Edge Intelligence</a:t>
            </a:r>
          </a:p>
        </p:txBody>
      </p:sp>
      <p:grpSp>
        <p:nvGrpSpPr>
          <p:cNvPr id="9" name="Group 9"/>
          <p:cNvGrpSpPr>
            <a:grpSpLocks noChangeAspect="1"/>
          </p:cNvGrpSpPr>
          <p:nvPr/>
        </p:nvGrpSpPr>
        <p:grpSpPr>
          <a:xfrm>
            <a:off x="6433542" y="3921175"/>
            <a:ext cx="5420916" cy="5420916"/>
            <a:chOff x="0" y="0"/>
            <a:chExt cx="7227888" cy="7227888"/>
          </a:xfrm>
        </p:grpSpPr>
        <p:sp>
          <p:nvSpPr>
            <p:cNvPr id="10" name="Freeform 10" descr="preencoded.png"/>
            <p:cNvSpPr/>
            <p:nvPr/>
          </p:nvSpPr>
          <p:spPr>
            <a:xfrm>
              <a:off x="0" y="0"/>
              <a:ext cx="7227951" cy="7227951"/>
            </a:xfrm>
            <a:custGeom>
              <a:avLst/>
              <a:gdLst/>
              <a:ahLst/>
              <a:cxnLst/>
              <a:rect l="l" t="t" r="r" b="b"/>
              <a:pathLst>
                <a:path w="7227951" h="7227951">
                  <a:moveTo>
                    <a:pt x="0" y="0"/>
                  </a:moveTo>
                  <a:lnTo>
                    <a:pt x="7227951" y="0"/>
                  </a:lnTo>
                  <a:lnTo>
                    <a:pt x="7227951" y="7227951"/>
                  </a:lnTo>
                  <a:lnTo>
                    <a:pt x="0" y="7227951"/>
                  </a:lnTo>
                  <a:lnTo>
                    <a:pt x="0" y="0"/>
                  </a:lnTo>
                  <a:close/>
                </a:path>
              </a:pathLst>
            </a:custGeom>
            <a:blipFill>
              <a:blip r:embed="rId3"/>
              <a:stretch>
                <a:fillRect/>
              </a:stretch>
            </a:blipFill>
          </p:spPr>
        </p:sp>
      </p:grpSp>
      <p:grpSp>
        <p:nvGrpSpPr>
          <p:cNvPr id="11" name="Group 11"/>
          <p:cNvGrpSpPr>
            <a:grpSpLocks noChangeAspect="1"/>
          </p:cNvGrpSpPr>
          <p:nvPr/>
        </p:nvGrpSpPr>
        <p:grpSpPr>
          <a:xfrm>
            <a:off x="7993708" y="4736455"/>
            <a:ext cx="403026" cy="503784"/>
            <a:chOff x="0" y="0"/>
            <a:chExt cx="537368" cy="671712"/>
          </a:xfrm>
        </p:grpSpPr>
        <p:sp>
          <p:nvSpPr>
            <p:cNvPr id="12" name="Freeform 12" descr="preencoded.png"/>
            <p:cNvSpPr/>
            <p:nvPr/>
          </p:nvSpPr>
          <p:spPr>
            <a:xfrm>
              <a:off x="0" y="0"/>
              <a:ext cx="537337" cy="671703"/>
            </a:xfrm>
            <a:custGeom>
              <a:avLst/>
              <a:gdLst/>
              <a:ahLst/>
              <a:cxnLst/>
              <a:rect l="l" t="t" r="r" b="b"/>
              <a:pathLst>
                <a:path w="537337" h="671703">
                  <a:moveTo>
                    <a:pt x="0" y="0"/>
                  </a:moveTo>
                  <a:lnTo>
                    <a:pt x="537337" y="0"/>
                  </a:lnTo>
                  <a:lnTo>
                    <a:pt x="537337" y="671703"/>
                  </a:lnTo>
                  <a:lnTo>
                    <a:pt x="0" y="671703"/>
                  </a:lnTo>
                  <a:lnTo>
                    <a:pt x="0" y="0"/>
                  </a:lnTo>
                  <a:close/>
                </a:path>
              </a:pathLst>
            </a:custGeom>
            <a:blipFill>
              <a:blip r:embed="rId4"/>
              <a:stretch>
                <a:fillRect t="-476" r="-5" b="-477"/>
              </a:stretch>
            </a:blipFill>
          </p:spPr>
        </p:sp>
      </p:grpSp>
      <p:sp>
        <p:nvSpPr>
          <p:cNvPr id="13" name="TextBox 13"/>
          <p:cNvSpPr txBox="1"/>
          <p:nvPr/>
        </p:nvSpPr>
        <p:spPr>
          <a:xfrm>
            <a:off x="12123687" y="4154835"/>
            <a:ext cx="3432721" cy="449313"/>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Breast Cancer Detection</a:t>
            </a:r>
          </a:p>
        </p:txBody>
      </p:sp>
      <p:sp>
        <p:nvSpPr>
          <p:cNvPr id="14" name="TextBox 14"/>
          <p:cNvSpPr txBox="1"/>
          <p:nvPr/>
        </p:nvSpPr>
        <p:spPr>
          <a:xfrm>
            <a:off x="12123687" y="4689425"/>
            <a:ext cx="5172075" cy="507206"/>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Ultrasound + CNN on FPGA</a:t>
            </a:r>
          </a:p>
        </p:txBody>
      </p:sp>
      <p:grpSp>
        <p:nvGrpSpPr>
          <p:cNvPr id="15" name="Group 15"/>
          <p:cNvGrpSpPr>
            <a:grpSpLocks noChangeAspect="1"/>
          </p:cNvGrpSpPr>
          <p:nvPr/>
        </p:nvGrpSpPr>
        <p:grpSpPr>
          <a:xfrm>
            <a:off x="6433542" y="3921175"/>
            <a:ext cx="5420916" cy="5420916"/>
            <a:chOff x="0" y="0"/>
            <a:chExt cx="7227888" cy="7227888"/>
          </a:xfrm>
        </p:grpSpPr>
        <p:sp>
          <p:nvSpPr>
            <p:cNvPr id="16" name="Freeform 16" descr="preencoded.png"/>
            <p:cNvSpPr/>
            <p:nvPr/>
          </p:nvSpPr>
          <p:spPr>
            <a:xfrm>
              <a:off x="0" y="0"/>
              <a:ext cx="7227951" cy="7227951"/>
            </a:xfrm>
            <a:custGeom>
              <a:avLst/>
              <a:gdLst/>
              <a:ahLst/>
              <a:cxnLst/>
              <a:rect l="l" t="t" r="r" b="b"/>
              <a:pathLst>
                <a:path w="7227951" h="7227951">
                  <a:moveTo>
                    <a:pt x="0" y="0"/>
                  </a:moveTo>
                  <a:lnTo>
                    <a:pt x="7227951" y="0"/>
                  </a:lnTo>
                  <a:lnTo>
                    <a:pt x="7227951" y="7227951"/>
                  </a:lnTo>
                  <a:lnTo>
                    <a:pt x="0" y="7227951"/>
                  </a:lnTo>
                  <a:lnTo>
                    <a:pt x="0" y="0"/>
                  </a:lnTo>
                  <a:close/>
                </a:path>
              </a:pathLst>
            </a:custGeom>
            <a:blipFill>
              <a:blip r:embed="rId5"/>
              <a:stretch>
                <a:fillRect/>
              </a:stretch>
            </a:blipFill>
          </p:spPr>
        </p:sp>
      </p:grpSp>
      <p:grpSp>
        <p:nvGrpSpPr>
          <p:cNvPr id="17" name="Group 17"/>
          <p:cNvGrpSpPr>
            <a:grpSpLocks noChangeAspect="1"/>
          </p:cNvGrpSpPr>
          <p:nvPr/>
        </p:nvGrpSpPr>
        <p:grpSpPr>
          <a:xfrm>
            <a:off x="9891117" y="4736455"/>
            <a:ext cx="403026" cy="503784"/>
            <a:chOff x="0" y="0"/>
            <a:chExt cx="537368" cy="671712"/>
          </a:xfrm>
        </p:grpSpPr>
        <p:sp>
          <p:nvSpPr>
            <p:cNvPr id="18" name="Freeform 18" descr="preencoded.png"/>
            <p:cNvSpPr/>
            <p:nvPr/>
          </p:nvSpPr>
          <p:spPr>
            <a:xfrm>
              <a:off x="0" y="0"/>
              <a:ext cx="537337" cy="671703"/>
            </a:xfrm>
            <a:custGeom>
              <a:avLst/>
              <a:gdLst/>
              <a:ahLst/>
              <a:cxnLst/>
              <a:rect l="l" t="t" r="r" b="b"/>
              <a:pathLst>
                <a:path w="537337" h="671703">
                  <a:moveTo>
                    <a:pt x="0" y="0"/>
                  </a:moveTo>
                  <a:lnTo>
                    <a:pt x="537337" y="0"/>
                  </a:lnTo>
                  <a:lnTo>
                    <a:pt x="537337" y="671703"/>
                  </a:lnTo>
                  <a:lnTo>
                    <a:pt x="0" y="671703"/>
                  </a:lnTo>
                  <a:lnTo>
                    <a:pt x="0" y="0"/>
                  </a:lnTo>
                  <a:close/>
                </a:path>
              </a:pathLst>
            </a:custGeom>
            <a:blipFill>
              <a:blip r:embed="rId6"/>
              <a:stretch>
                <a:fillRect t="-476" r="-5" b="-477"/>
              </a:stretch>
            </a:blipFill>
          </p:spPr>
        </p:sp>
      </p:grpSp>
      <p:sp>
        <p:nvSpPr>
          <p:cNvPr id="19" name="TextBox 19"/>
          <p:cNvSpPr txBox="1"/>
          <p:nvPr/>
        </p:nvSpPr>
        <p:spPr>
          <a:xfrm>
            <a:off x="12393066" y="6096446"/>
            <a:ext cx="3848398"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Heart Sound Segmentation</a:t>
            </a:r>
          </a:p>
        </p:txBody>
      </p:sp>
      <p:sp>
        <p:nvSpPr>
          <p:cNvPr id="20" name="TextBox 20"/>
          <p:cNvSpPr txBox="1"/>
          <p:nvPr/>
        </p:nvSpPr>
        <p:spPr>
          <a:xfrm>
            <a:off x="12393066" y="6631037"/>
            <a:ext cx="4902696" cy="507206"/>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PCG + FPGA, Real-time</a:t>
            </a:r>
          </a:p>
        </p:txBody>
      </p:sp>
      <p:grpSp>
        <p:nvGrpSpPr>
          <p:cNvPr id="21" name="Group 21"/>
          <p:cNvGrpSpPr>
            <a:grpSpLocks noChangeAspect="1"/>
          </p:cNvGrpSpPr>
          <p:nvPr/>
        </p:nvGrpSpPr>
        <p:grpSpPr>
          <a:xfrm>
            <a:off x="6433542" y="3921175"/>
            <a:ext cx="5420916" cy="5420916"/>
            <a:chOff x="0" y="0"/>
            <a:chExt cx="7227888" cy="7227888"/>
          </a:xfrm>
        </p:grpSpPr>
        <p:sp>
          <p:nvSpPr>
            <p:cNvPr id="22" name="Freeform 22" descr="preencoded.png"/>
            <p:cNvSpPr/>
            <p:nvPr/>
          </p:nvSpPr>
          <p:spPr>
            <a:xfrm>
              <a:off x="0" y="0"/>
              <a:ext cx="7227951" cy="7227951"/>
            </a:xfrm>
            <a:custGeom>
              <a:avLst/>
              <a:gdLst/>
              <a:ahLst/>
              <a:cxnLst/>
              <a:rect l="l" t="t" r="r" b="b"/>
              <a:pathLst>
                <a:path w="7227951" h="7227951">
                  <a:moveTo>
                    <a:pt x="0" y="0"/>
                  </a:moveTo>
                  <a:lnTo>
                    <a:pt x="7227951" y="0"/>
                  </a:lnTo>
                  <a:lnTo>
                    <a:pt x="7227951" y="7227951"/>
                  </a:lnTo>
                  <a:lnTo>
                    <a:pt x="0" y="7227951"/>
                  </a:lnTo>
                  <a:lnTo>
                    <a:pt x="0" y="0"/>
                  </a:lnTo>
                  <a:close/>
                </a:path>
              </a:pathLst>
            </a:custGeom>
            <a:blipFill>
              <a:blip r:embed="rId7"/>
              <a:stretch>
                <a:fillRect/>
              </a:stretch>
            </a:blipFill>
          </p:spPr>
        </p:sp>
      </p:grpSp>
      <p:grpSp>
        <p:nvGrpSpPr>
          <p:cNvPr id="23" name="Group 23"/>
          <p:cNvGrpSpPr>
            <a:grpSpLocks noChangeAspect="1"/>
          </p:cNvGrpSpPr>
          <p:nvPr/>
        </p:nvGrpSpPr>
        <p:grpSpPr>
          <a:xfrm>
            <a:off x="10839747" y="6379666"/>
            <a:ext cx="403026" cy="503784"/>
            <a:chOff x="0" y="0"/>
            <a:chExt cx="537368" cy="671712"/>
          </a:xfrm>
        </p:grpSpPr>
        <p:sp>
          <p:nvSpPr>
            <p:cNvPr id="24" name="Freeform 24" descr="preencoded.png"/>
            <p:cNvSpPr/>
            <p:nvPr/>
          </p:nvSpPr>
          <p:spPr>
            <a:xfrm>
              <a:off x="0" y="0"/>
              <a:ext cx="537337" cy="671703"/>
            </a:xfrm>
            <a:custGeom>
              <a:avLst/>
              <a:gdLst/>
              <a:ahLst/>
              <a:cxnLst/>
              <a:rect l="l" t="t" r="r" b="b"/>
              <a:pathLst>
                <a:path w="537337" h="671703">
                  <a:moveTo>
                    <a:pt x="0" y="0"/>
                  </a:moveTo>
                  <a:lnTo>
                    <a:pt x="537337" y="0"/>
                  </a:lnTo>
                  <a:lnTo>
                    <a:pt x="537337" y="671703"/>
                  </a:lnTo>
                  <a:lnTo>
                    <a:pt x="0" y="671703"/>
                  </a:lnTo>
                  <a:lnTo>
                    <a:pt x="0" y="0"/>
                  </a:lnTo>
                  <a:close/>
                </a:path>
              </a:pathLst>
            </a:custGeom>
            <a:blipFill>
              <a:blip r:embed="rId8"/>
              <a:stretch>
                <a:fillRect t="-476" r="-5" b="-477"/>
              </a:stretch>
            </a:blipFill>
          </p:spPr>
        </p:sp>
      </p:grpSp>
      <p:sp>
        <p:nvSpPr>
          <p:cNvPr id="25" name="TextBox 25"/>
          <p:cNvSpPr txBox="1"/>
          <p:nvPr/>
        </p:nvSpPr>
        <p:spPr>
          <a:xfrm>
            <a:off x="12123687" y="8038059"/>
            <a:ext cx="3366939"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Parkinson's Detection</a:t>
            </a:r>
          </a:p>
        </p:txBody>
      </p:sp>
      <p:sp>
        <p:nvSpPr>
          <p:cNvPr id="26" name="TextBox 26"/>
          <p:cNvSpPr txBox="1"/>
          <p:nvPr/>
        </p:nvSpPr>
        <p:spPr>
          <a:xfrm>
            <a:off x="12123687" y="8572649"/>
            <a:ext cx="5172075" cy="507206"/>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Voice + ML, Low-power</a:t>
            </a:r>
          </a:p>
        </p:txBody>
      </p:sp>
      <p:grpSp>
        <p:nvGrpSpPr>
          <p:cNvPr id="27" name="Group 27"/>
          <p:cNvGrpSpPr>
            <a:grpSpLocks noChangeAspect="1"/>
          </p:cNvGrpSpPr>
          <p:nvPr/>
        </p:nvGrpSpPr>
        <p:grpSpPr>
          <a:xfrm>
            <a:off x="6433542" y="3921175"/>
            <a:ext cx="5420916" cy="5420916"/>
            <a:chOff x="0" y="0"/>
            <a:chExt cx="7227888" cy="7227888"/>
          </a:xfrm>
        </p:grpSpPr>
        <p:sp>
          <p:nvSpPr>
            <p:cNvPr id="28" name="Freeform 28" descr="preencoded.png"/>
            <p:cNvSpPr/>
            <p:nvPr/>
          </p:nvSpPr>
          <p:spPr>
            <a:xfrm>
              <a:off x="0" y="0"/>
              <a:ext cx="7227951" cy="7227951"/>
            </a:xfrm>
            <a:custGeom>
              <a:avLst/>
              <a:gdLst/>
              <a:ahLst/>
              <a:cxnLst/>
              <a:rect l="l" t="t" r="r" b="b"/>
              <a:pathLst>
                <a:path w="7227951" h="7227951">
                  <a:moveTo>
                    <a:pt x="0" y="0"/>
                  </a:moveTo>
                  <a:lnTo>
                    <a:pt x="7227951" y="0"/>
                  </a:lnTo>
                  <a:lnTo>
                    <a:pt x="7227951" y="7227951"/>
                  </a:lnTo>
                  <a:lnTo>
                    <a:pt x="0" y="7227951"/>
                  </a:lnTo>
                  <a:lnTo>
                    <a:pt x="0" y="0"/>
                  </a:lnTo>
                  <a:close/>
                </a:path>
              </a:pathLst>
            </a:custGeom>
            <a:blipFill>
              <a:blip r:embed="rId9"/>
              <a:stretch>
                <a:fillRect/>
              </a:stretch>
            </a:blipFill>
          </p:spPr>
        </p:sp>
      </p:grpSp>
      <p:grpSp>
        <p:nvGrpSpPr>
          <p:cNvPr id="29" name="Group 29"/>
          <p:cNvGrpSpPr>
            <a:grpSpLocks noChangeAspect="1"/>
          </p:cNvGrpSpPr>
          <p:nvPr/>
        </p:nvGrpSpPr>
        <p:grpSpPr>
          <a:xfrm>
            <a:off x="9891117" y="8022729"/>
            <a:ext cx="403026" cy="503784"/>
            <a:chOff x="0" y="0"/>
            <a:chExt cx="537368" cy="671712"/>
          </a:xfrm>
        </p:grpSpPr>
        <p:sp>
          <p:nvSpPr>
            <p:cNvPr id="30" name="Freeform 30" descr="preencoded.png"/>
            <p:cNvSpPr/>
            <p:nvPr/>
          </p:nvSpPr>
          <p:spPr>
            <a:xfrm>
              <a:off x="0" y="0"/>
              <a:ext cx="537337" cy="671703"/>
            </a:xfrm>
            <a:custGeom>
              <a:avLst/>
              <a:gdLst/>
              <a:ahLst/>
              <a:cxnLst/>
              <a:rect l="l" t="t" r="r" b="b"/>
              <a:pathLst>
                <a:path w="537337" h="671703">
                  <a:moveTo>
                    <a:pt x="0" y="0"/>
                  </a:moveTo>
                  <a:lnTo>
                    <a:pt x="537337" y="0"/>
                  </a:lnTo>
                  <a:lnTo>
                    <a:pt x="537337" y="671703"/>
                  </a:lnTo>
                  <a:lnTo>
                    <a:pt x="0" y="671703"/>
                  </a:lnTo>
                  <a:lnTo>
                    <a:pt x="0" y="0"/>
                  </a:lnTo>
                  <a:close/>
                </a:path>
              </a:pathLst>
            </a:custGeom>
            <a:blipFill>
              <a:blip r:embed="rId10"/>
              <a:stretch>
                <a:fillRect t="-476" r="-5" b="-477"/>
              </a:stretch>
            </a:blipFill>
          </p:spPr>
        </p:sp>
      </p:grpSp>
      <p:sp>
        <p:nvSpPr>
          <p:cNvPr id="31" name="TextBox 31"/>
          <p:cNvSpPr txBox="1"/>
          <p:nvPr/>
        </p:nvSpPr>
        <p:spPr>
          <a:xfrm>
            <a:off x="2797374" y="8038059"/>
            <a:ext cx="3366939" cy="449312"/>
          </a:xfrm>
          <a:prstGeom prst="rect">
            <a:avLst/>
          </a:prstGeom>
        </p:spPr>
        <p:txBody>
          <a:bodyPr lIns="0" tIns="0" rIns="0" bIns="0" rtlCol="0" anchor="t">
            <a:spAutoFit/>
          </a:bodyPr>
          <a:lstStyle/>
          <a:p>
            <a:pPr algn="r">
              <a:lnSpc>
                <a:spcPts val="3312"/>
              </a:lnSpc>
            </a:pPr>
            <a:r>
              <a:rPr lang="en-US" sz="2625" b="1">
                <a:solidFill>
                  <a:srgbClr val="443728"/>
                </a:solidFill>
                <a:latin typeface="Crimson Pro Bold"/>
                <a:ea typeface="Crimson Pro Bold"/>
                <a:cs typeface="Crimson Pro Bold"/>
                <a:sym typeface="Crimson Pro Bold"/>
              </a:rPr>
              <a:t>Handheld Ultrasound</a:t>
            </a:r>
          </a:p>
        </p:txBody>
      </p:sp>
      <p:sp>
        <p:nvSpPr>
          <p:cNvPr id="32" name="TextBox 32"/>
          <p:cNvSpPr txBox="1"/>
          <p:nvPr/>
        </p:nvSpPr>
        <p:spPr>
          <a:xfrm>
            <a:off x="992238" y="8572649"/>
            <a:ext cx="5172075" cy="507206"/>
          </a:xfrm>
          <a:prstGeom prst="rect">
            <a:avLst/>
          </a:prstGeom>
        </p:spPr>
        <p:txBody>
          <a:bodyPr lIns="0" tIns="0" rIns="0" bIns="0" rtlCol="0" anchor="t">
            <a:spAutoFit/>
          </a:bodyPr>
          <a:lstStyle/>
          <a:p>
            <a:pPr algn="r">
              <a:lnSpc>
                <a:spcPts val="3374"/>
              </a:lnSpc>
            </a:pPr>
            <a:r>
              <a:rPr lang="en-US" sz="2062">
                <a:solidFill>
                  <a:srgbClr val="443728"/>
                </a:solidFill>
                <a:latin typeface="Open Sans"/>
                <a:ea typeface="Open Sans"/>
                <a:cs typeface="Open Sans"/>
                <a:sym typeface="Open Sans"/>
              </a:rPr>
              <a:t>FPGA + SAI, Portable</a:t>
            </a:r>
          </a:p>
        </p:txBody>
      </p:sp>
      <p:grpSp>
        <p:nvGrpSpPr>
          <p:cNvPr id="33" name="Group 33"/>
          <p:cNvGrpSpPr>
            <a:grpSpLocks noChangeAspect="1"/>
          </p:cNvGrpSpPr>
          <p:nvPr/>
        </p:nvGrpSpPr>
        <p:grpSpPr>
          <a:xfrm>
            <a:off x="6433542" y="3921175"/>
            <a:ext cx="5420916" cy="5420916"/>
            <a:chOff x="0" y="0"/>
            <a:chExt cx="7227888" cy="7227888"/>
          </a:xfrm>
        </p:grpSpPr>
        <p:sp>
          <p:nvSpPr>
            <p:cNvPr id="34" name="Freeform 34" descr="preencoded.png"/>
            <p:cNvSpPr/>
            <p:nvPr/>
          </p:nvSpPr>
          <p:spPr>
            <a:xfrm>
              <a:off x="0" y="0"/>
              <a:ext cx="7227951" cy="7227951"/>
            </a:xfrm>
            <a:custGeom>
              <a:avLst/>
              <a:gdLst/>
              <a:ahLst/>
              <a:cxnLst/>
              <a:rect l="l" t="t" r="r" b="b"/>
              <a:pathLst>
                <a:path w="7227951" h="7227951">
                  <a:moveTo>
                    <a:pt x="0" y="0"/>
                  </a:moveTo>
                  <a:lnTo>
                    <a:pt x="7227951" y="0"/>
                  </a:lnTo>
                  <a:lnTo>
                    <a:pt x="7227951" y="7227951"/>
                  </a:lnTo>
                  <a:lnTo>
                    <a:pt x="0" y="7227951"/>
                  </a:lnTo>
                  <a:lnTo>
                    <a:pt x="0" y="0"/>
                  </a:lnTo>
                  <a:close/>
                </a:path>
              </a:pathLst>
            </a:custGeom>
            <a:blipFill>
              <a:blip r:embed="rId11"/>
              <a:stretch>
                <a:fillRect/>
              </a:stretch>
            </a:blipFill>
          </p:spPr>
        </p:sp>
      </p:grpSp>
      <p:grpSp>
        <p:nvGrpSpPr>
          <p:cNvPr id="35" name="Group 35"/>
          <p:cNvGrpSpPr>
            <a:grpSpLocks noChangeAspect="1"/>
          </p:cNvGrpSpPr>
          <p:nvPr/>
        </p:nvGrpSpPr>
        <p:grpSpPr>
          <a:xfrm>
            <a:off x="7993708" y="8022729"/>
            <a:ext cx="403026" cy="503784"/>
            <a:chOff x="0" y="0"/>
            <a:chExt cx="537368" cy="671712"/>
          </a:xfrm>
        </p:grpSpPr>
        <p:sp>
          <p:nvSpPr>
            <p:cNvPr id="36" name="Freeform 36" descr="preencoded.png"/>
            <p:cNvSpPr/>
            <p:nvPr/>
          </p:nvSpPr>
          <p:spPr>
            <a:xfrm>
              <a:off x="0" y="0"/>
              <a:ext cx="537337" cy="671703"/>
            </a:xfrm>
            <a:custGeom>
              <a:avLst/>
              <a:gdLst/>
              <a:ahLst/>
              <a:cxnLst/>
              <a:rect l="l" t="t" r="r" b="b"/>
              <a:pathLst>
                <a:path w="537337" h="671703">
                  <a:moveTo>
                    <a:pt x="0" y="0"/>
                  </a:moveTo>
                  <a:lnTo>
                    <a:pt x="537337" y="0"/>
                  </a:lnTo>
                  <a:lnTo>
                    <a:pt x="537337" y="671703"/>
                  </a:lnTo>
                  <a:lnTo>
                    <a:pt x="0" y="671703"/>
                  </a:lnTo>
                  <a:lnTo>
                    <a:pt x="0" y="0"/>
                  </a:lnTo>
                  <a:close/>
                </a:path>
              </a:pathLst>
            </a:custGeom>
            <a:blipFill>
              <a:blip r:embed="rId12"/>
              <a:stretch>
                <a:fillRect t="-476" r="-5" b="-477"/>
              </a:stretch>
            </a:blipFill>
          </p:spPr>
        </p:sp>
      </p:grpSp>
      <p:sp>
        <p:nvSpPr>
          <p:cNvPr id="37" name="TextBox 37"/>
          <p:cNvSpPr txBox="1"/>
          <p:nvPr/>
        </p:nvSpPr>
        <p:spPr>
          <a:xfrm>
            <a:off x="2257128" y="6096446"/>
            <a:ext cx="3637806" cy="449312"/>
          </a:xfrm>
          <a:prstGeom prst="rect">
            <a:avLst/>
          </a:prstGeom>
        </p:spPr>
        <p:txBody>
          <a:bodyPr lIns="0" tIns="0" rIns="0" bIns="0" rtlCol="0" anchor="t">
            <a:spAutoFit/>
          </a:bodyPr>
          <a:lstStyle/>
          <a:p>
            <a:pPr algn="r">
              <a:lnSpc>
                <a:spcPts val="3312"/>
              </a:lnSpc>
            </a:pPr>
            <a:r>
              <a:rPr lang="en-US" sz="2625" b="1">
                <a:solidFill>
                  <a:srgbClr val="443728"/>
                </a:solidFill>
                <a:latin typeface="Crimson Pro Bold"/>
                <a:ea typeface="Crimson Pro Bold"/>
                <a:cs typeface="Crimson Pro Bold"/>
                <a:sym typeface="Crimson Pro Bold"/>
              </a:rPr>
              <a:t>Multimodal IoMT System</a:t>
            </a:r>
          </a:p>
        </p:txBody>
      </p:sp>
      <p:sp>
        <p:nvSpPr>
          <p:cNvPr id="38" name="TextBox 38"/>
          <p:cNvSpPr txBox="1"/>
          <p:nvPr/>
        </p:nvSpPr>
        <p:spPr>
          <a:xfrm>
            <a:off x="992238" y="6631037"/>
            <a:ext cx="4902696" cy="507206"/>
          </a:xfrm>
          <a:prstGeom prst="rect">
            <a:avLst/>
          </a:prstGeom>
        </p:spPr>
        <p:txBody>
          <a:bodyPr lIns="0" tIns="0" rIns="0" bIns="0" rtlCol="0" anchor="t">
            <a:spAutoFit/>
          </a:bodyPr>
          <a:lstStyle/>
          <a:p>
            <a:pPr algn="r">
              <a:lnSpc>
                <a:spcPts val="3374"/>
              </a:lnSpc>
            </a:pPr>
            <a:r>
              <a:rPr lang="en-US" sz="2062">
                <a:solidFill>
                  <a:srgbClr val="443728"/>
                </a:solidFill>
                <a:latin typeface="Open Sans"/>
                <a:ea typeface="Open Sans"/>
                <a:cs typeface="Open Sans"/>
                <a:sym typeface="Open Sans"/>
              </a:rPr>
              <a:t>Audio, Text, Image + DNN</a:t>
            </a:r>
          </a:p>
        </p:txBody>
      </p:sp>
      <p:grpSp>
        <p:nvGrpSpPr>
          <p:cNvPr id="39" name="Group 39"/>
          <p:cNvGrpSpPr>
            <a:grpSpLocks noChangeAspect="1"/>
          </p:cNvGrpSpPr>
          <p:nvPr/>
        </p:nvGrpSpPr>
        <p:grpSpPr>
          <a:xfrm>
            <a:off x="6433542" y="3921175"/>
            <a:ext cx="5420916" cy="5420916"/>
            <a:chOff x="0" y="0"/>
            <a:chExt cx="7227888" cy="7227888"/>
          </a:xfrm>
        </p:grpSpPr>
        <p:sp>
          <p:nvSpPr>
            <p:cNvPr id="40" name="Freeform 40" descr="preencoded.png"/>
            <p:cNvSpPr/>
            <p:nvPr/>
          </p:nvSpPr>
          <p:spPr>
            <a:xfrm>
              <a:off x="0" y="0"/>
              <a:ext cx="7227951" cy="7227951"/>
            </a:xfrm>
            <a:custGeom>
              <a:avLst/>
              <a:gdLst/>
              <a:ahLst/>
              <a:cxnLst/>
              <a:rect l="l" t="t" r="r" b="b"/>
              <a:pathLst>
                <a:path w="7227951" h="7227951">
                  <a:moveTo>
                    <a:pt x="0" y="0"/>
                  </a:moveTo>
                  <a:lnTo>
                    <a:pt x="7227951" y="0"/>
                  </a:lnTo>
                  <a:lnTo>
                    <a:pt x="7227951" y="7227951"/>
                  </a:lnTo>
                  <a:lnTo>
                    <a:pt x="0" y="7227951"/>
                  </a:lnTo>
                  <a:lnTo>
                    <a:pt x="0" y="0"/>
                  </a:lnTo>
                  <a:close/>
                </a:path>
              </a:pathLst>
            </a:custGeom>
            <a:blipFill>
              <a:blip r:embed="rId13"/>
              <a:stretch>
                <a:fillRect/>
              </a:stretch>
            </a:blipFill>
          </p:spPr>
        </p:sp>
      </p:grpSp>
      <p:grpSp>
        <p:nvGrpSpPr>
          <p:cNvPr id="41" name="Group 41"/>
          <p:cNvGrpSpPr>
            <a:grpSpLocks noChangeAspect="1"/>
          </p:cNvGrpSpPr>
          <p:nvPr/>
        </p:nvGrpSpPr>
        <p:grpSpPr>
          <a:xfrm>
            <a:off x="7045077" y="6379666"/>
            <a:ext cx="403026" cy="503784"/>
            <a:chOff x="0" y="0"/>
            <a:chExt cx="537368" cy="671712"/>
          </a:xfrm>
        </p:grpSpPr>
        <p:sp>
          <p:nvSpPr>
            <p:cNvPr id="42" name="Freeform 42" descr="preencoded.png"/>
            <p:cNvSpPr/>
            <p:nvPr/>
          </p:nvSpPr>
          <p:spPr>
            <a:xfrm>
              <a:off x="0" y="0"/>
              <a:ext cx="537337" cy="671703"/>
            </a:xfrm>
            <a:custGeom>
              <a:avLst/>
              <a:gdLst/>
              <a:ahLst/>
              <a:cxnLst/>
              <a:rect l="l" t="t" r="r" b="b"/>
              <a:pathLst>
                <a:path w="537337" h="671703">
                  <a:moveTo>
                    <a:pt x="0" y="0"/>
                  </a:moveTo>
                  <a:lnTo>
                    <a:pt x="537337" y="0"/>
                  </a:lnTo>
                  <a:lnTo>
                    <a:pt x="537337" y="671703"/>
                  </a:lnTo>
                  <a:lnTo>
                    <a:pt x="0" y="671703"/>
                  </a:lnTo>
                  <a:lnTo>
                    <a:pt x="0" y="0"/>
                  </a:lnTo>
                  <a:close/>
                </a:path>
              </a:pathLst>
            </a:custGeom>
            <a:blipFill>
              <a:blip r:embed="rId14"/>
              <a:stretch>
                <a:fillRect t="-476" r="-5" b="-477"/>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86808" y="454967"/>
            <a:ext cx="8124676" cy="746820"/>
          </a:xfrm>
          <a:prstGeom prst="rect">
            <a:avLst/>
          </a:prstGeom>
        </p:spPr>
        <p:txBody>
          <a:bodyPr lIns="0" tIns="0" rIns="0" bIns="0" rtlCol="0" anchor="t">
            <a:spAutoFit/>
          </a:bodyPr>
          <a:lstStyle/>
          <a:p>
            <a:pPr algn="l">
              <a:lnSpc>
                <a:spcPts val="5562"/>
              </a:lnSpc>
            </a:pPr>
            <a:r>
              <a:rPr lang="en-US" sz="4437" b="1" dirty="0">
                <a:solidFill>
                  <a:srgbClr val="443728"/>
                </a:solidFill>
                <a:latin typeface="Crimson Pro Bold"/>
                <a:ea typeface="Crimson Pro Bold"/>
                <a:cs typeface="Crimson Pro Bold"/>
                <a:sym typeface="Crimson Pro Bold"/>
              </a:rPr>
              <a:t>Comparing the Core Technologies</a:t>
            </a:r>
          </a:p>
        </p:txBody>
      </p:sp>
      <p:sp>
        <p:nvSpPr>
          <p:cNvPr id="7" name="TextBox 7"/>
          <p:cNvSpPr txBox="1"/>
          <p:nvPr/>
        </p:nvSpPr>
        <p:spPr>
          <a:xfrm>
            <a:off x="992238" y="2107704"/>
            <a:ext cx="16303526"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 comparative overview of the underlying technologies across various research papers highlights their unique contributions to the field of edge-AI healthcare.</a:t>
            </a:r>
          </a:p>
        </p:txBody>
      </p:sp>
      <p:grpSp>
        <p:nvGrpSpPr>
          <p:cNvPr id="8" name="Group 8"/>
          <p:cNvGrpSpPr/>
          <p:nvPr/>
        </p:nvGrpSpPr>
        <p:grpSpPr>
          <a:xfrm>
            <a:off x="987475" y="3150394"/>
            <a:ext cx="16313051" cy="6129338"/>
            <a:chOff x="0" y="0"/>
            <a:chExt cx="21750735" cy="8172450"/>
          </a:xfrm>
        </p:grpSpPr>
        <p:sp>
          <p:nvSpPr>
            <p:cNvPr id="9" name="Freeform 9"/>
            <p:cNvSpPr/>
            <p:nvPr/>
          </p:nvSpPr>
          <p:spPr>
            <a:xfrm>
              <a:off x="0" y="0"/>
              <a:ext cx="21750655" cy="8172450"/>
            </a:xfrm>
            <a:custGeom>
              <a:avLst/>
              <a:gdLst/>
              <a:ahLst/>
              <a:cxnLst/>
              <a:rect l="l" t="t" r="r" b="b"/>
              <a:pathLst>
                <a:path w="21750655" h="8172450">
                  <a:moveTo>
                    <a:pt x="0" y="133350"/>
                  </a:moveTo>
                  <a:cubicBezTo>
                    <a:pt x="0" y="59690"/>
                    <a:pt x="59817" y="0"/>
                    <a:pt x="133477" y="0"/>
                  </a:cubicBezTo>
                  <a:lnTo>
                    <a:pt x="21617178" y="0"/>
                  </a:lnTo>
                  <a:lnTo>
                    <a:pt x="21617178" y="6350"/>
                  </a:lnTo>
                  <a:lnTo>
                    <a:pt x="21617178" y="0"/>
                  </a:lnTo>
                  <a:cubicBezTo>
                    <a:pt x="21690966" y="0"/>
                    <a:pt x="21750655" y="59690"/>
                    <a:pt x="21750655" y="133350"/>
                  </a:cubicBezTo>
                  <a:lnTo>
                    <a:pt x="21744305" y="133350"/>
                  </a:lnTo>
                  <a:lnTo>
                    <a:pt x="21750655" y="133350"/>
                  </a:lnTo>
                  <a:lnTo>
                    <a:pt x="21750655" y="8039100"/>
                  </a:lnTo>
                  <a:lnTo>
                    <a:pt x="21744305" y="8039100"/>
                  </a:lnTo>
                  <a:lnTo>
                    <a:pt x="21750655" y="8039100"/>
                  </a:lnTo>
                  <a:cubicBezTo>
                    <a:pt x="21750655" y="8112760"/>
                    <a:pt x="21690839" y="8172450"/>
                    <a:pt x="21617178" y="8172450"/>
                  </a:cubicBezTo>
                  <a:lnTo>
                    <a:pt x="21617178" y="8166100"/>
                  </a:lnTo>
                  <a:lnTo>
                    <a:pt x="21617178" y="8172450"/>
                  </a:lnTo>
                  <a:lnTo>
                    <a:pt x="133477" y="8172450"/>
                  </a:lnTo>
                  <a:lnTo>
                    <a:pt x="133477" y="8166100"/>
                  </a:lnTo>
                  <a:lnTo>
                    <a:pt x="133477" y="8172450"/>
                  </a:lnTo>
                  <a:cubicBezTo>
                    <a:pt x="59817" y="8172450"/>
                    <a:pt x="0" y="8112760"/>
                    <a:pt x="0" y="8039100"/>
                  </a:cubicBezTo>
                  <a:lnTo>
                    <a:pt x="0" y="133350"/>
                  </a:lnTo>
                  <a:lnTo>
                    <a:pt x="6350" y="133350"/>
                  </a:lnTo>
                  <a:lnTo>
                    <a:pt x="0" y="133350"/>
                  </a:lnTo>
                  <a:moveTo>
                    <a:pt x="12700" y="133350"/>
                  </a:moveTo>
                  <a:lnTo>
                    <a:pt x="12700" y="8039100"/>
                  </a:lnTo>
                  <a:lnTo>
                    <a:pt x="6350" y="8039100"/>
                  </a:lnTo>
                  <a:lnTo>
                    <a:pt x="12700" y="8039100"/>
                  </a:lnTo>
                  <a:cubicBezTo>
                    <a:pt x="12700" y="8105775"/>
                    <a:pt x="66802" y="8159750"/>
                    <a:pt x="133477" y="8159750"/>
                  </a:cubicBezTo>
                  <a:lnTo>
                    <a:pt x="21617178" y="8159750"/>
                  </a:lnTo>
                  <a:cubicBezTo>
                    <a:pt x="21683853" y="8159750"/>
                    <a:pt x="21737955" y="8105648"/>
                    <a:pt x="21737955" y="8039100"/>
                  </a:cubicBezTo>
                  <a:lnTo>
                    <a:pt x="21737955" y="133350"/>
                  </a:lnTo>
                  <a:cubicBezTo>
                    <a:pt x="21737955" y="66675"/>
                    <a:pt x="21683853" y="12700"/>
                    <a:pt x="21617178" y="12700"/>
                  </a:cubicBezTo>
                  <a:lnTo>
                    <a:pt x="133477" y="12700"/>
                  </a:lnTo>
                  <a:lnTo>
                    <a:pt x="133477" y="6350"/>
                  </a:lnTo>
                  <a:lnTo>
                    <a:pt x="133477" y="12700"/>
                  </a:lnTo>
                  <a:cubicBezTo>
                    <a:pt x="66802" y="12700"/>
                    <a:pt x="12700" y="66802"/>
                    <a:pt x="12700" y="133350"/>
                  </a:cubicBezTo>
                  <a:close/>
                </a:path>
              </a:pathLst>
            </a:custGeom>
            <a:solidFill>
              <a:srgbClr val="000000">
                <a:alpha val="392"/>
              </a:srgbClr>
            </a:solidFill>
          </p:spPr>
        </p:sp>
      </p:grpSp>
      <p:grpSp>
        <p:nvGrpSpPr>
          <p:cNvPr id="10" name="Group 10"/>
          <p:cNvGrpSpPr/>
          <p:nvPr/>
        </p:nvGrpSpPr>
        <p:grpSpPr>
          <a:xfrm>
            <a:off x="1001762" y="3164681"/>
            <a:ext cx="16284476" cy="1016794"/>
            <a:chOff x="0" y="0"/>
            <a:chExt cx="21712635" cy="1355725"/>
          </a:xfrm>
        </p:grpSpPr>
        <p:sp>
          <p:nvSpPr>
            <p:cNvPr id="11" name="Freeform 11"/>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FFFFFF">
                <a:alpha val="0"/>
              </a:srgbClr>
            </a:solidFill>
          </p:spPr>
        </p:sp>
      </p:grpSp>
      <p:sp>
        <p:nvSpPr>
          <p:cNvPr id="12" name="TextBox 12"/>
          <p:cNvSpPr txBox="1"/>
          <p:nvPr/>
        </p:nvSpPr>
        <p:spPr>
          <a:xfrm>
            <a:off x="1229171" y="3243560"/>
            <a:ext cx="2798415"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Problem Addressed</a:t>
            </a:r>
          </a:p>
        </p:txBody>
      </p:sp>
      <p:sp>
        <p:nvSpPr>
          <p:cNvPr id="13" name="TextBox 13"/>
          <p:cNvSpPr txBox="1"/>
          <p:nvPr/>
        </p:nvSpPr>
        <p:spPr>
          <a:xfrm>
            <a:off x="4490740" y="3243560"/>
            <a:ext cx="2793652"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Input Modality</a:t>
            </a:r>
          </a:p>
        </p:txBody>
      </p:sp>
      <p:sp>
        <p:nvSpPr>
          <p:cNvPr id="14" name="TextBox 14"/>
          <p:cNvSpPr txBox="1"/>
          <p:nvPr/>
        </p:nvSpPr>
        <p:spPr>
          <a:xfrm>
            <a:off x="7747546" y="3243560"/>
            <a:ext cx="2793652"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Processing Unit</a:t>
            </a:r>
          </a:p>
        </p:txBody>
      </p:sp>
      <p:sp>
        <p:nvSpPr>
          <p:cNvPr id="15" name="TextBox 15"/>
          <p:cNvSpPr txBox="1"/>
          <p:nvPr/>
        </p:nvSpPr>
        <p:spPr>
          <a:xfrm>
            <a:off x="11004351" y="3243560"/>
            <a:ext cx="2793652"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Hardware</a:t>
            </a:r>
          </a:p>
        </p:txBody>
      </p:sp>
      <p:sp>
        <p:nvSpPr>
          <p:cNvPr id="16" name="TextBox 16"/>
          <p:cNvSpPr txBox="1"/>
          <p:nvPr/>
        </p:nvSpPr>
        <p:spPr>
          <a:xfrm>
            <a:off x="14261158" y="3243560"/>
            <a:ext cx="1165175" cy="792361"/>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Real-time?</a:t>
            </a:r>
          </a:p>
        </p:txBody>
      </p:sp>
      <p:sp>
        <p:nvSpPr>
          <p:cNvPr id="17" name="TextBox 17"/>
          <p:cNvSpPr txBox="1"/>
          <p:nvPr/>
        </p:nvSpPr>
        <p:spPr>
          <a:xfrm>
            <a:off x="15889486" y="3243560"/>
            <a:ext cx="1169937" cy="792361"/>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Target Use Case</a:t>
            </a:r>
          </a:p>
        </p:txBody>
      </p:sp>
      <p:grpSp>
        <p:nvGrpSpPr>
          <p:cNvPr id="18" name="Group 18"/>
          <p:cNvGrpSpPr/>
          <p:nvPr/>
        </p:nvGrpSpPr>
        <p:grpSpPr>
          <a:xfrm>
            <a:off x="1001762" y="4181475"/>
            <a:ext cx="16284476" cy="1016794"/>
            <a:chOff x="0" y="0"/>
            <a:chExt cx="21712635" cy="1355725"/>
          </a:xfrm>
        </p:grpSpPr>
        <p:sp>
          <p:nvSpPr>
            <p:cNvPr id="19" name="Freeform 19"/>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000000">
                <a:alpha val="0"/>
              </a:srgbClr>
            </a:solidFill>
          </p:spPr>
        </p:sp>
      </p:grpSp>
      <p:sp>
        <p:nvSpPr>
          <p:cNvPr id="20" name="TextBox 20"/>
          <p:cNvSpPr txBox="1"/>
          <p:nvPr/>
        </p:nvSpPr>
        <p:spPr>
          <a:xfrm>
            <a:off x="1229171" y="4260354"/>
            <a:ext cx="2798415"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Breast Cancer</a:t>
            </a:r>
          </a:p>
        </p:txBody>
      </p:sp>
      <p:sp>
        <p:nvSpPr>
          <p:cNvPr id="21" name="TextBox 21"/>
          <p:cNvSpPr txBox="1"/>
          <p:nvPr/>
        </p:nvSpPr>
        <p:spPr>
          <a:xfrm>
            <a:off x="4490740" y="4260354"/>
            <a:ext cx="2793652"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Ultrasound</a:t>
            </a:r>
          </a:p>
        </p:txBody>
      </p:sp>
      <p:sp>
        <p:nvSpPr>
          <p:cNvPr id="22" name="TextBox 22"/>
          <p:cNvSpPr txBox="1"/>
          <p:nvPr/>
        </p:nvSpPr>
        <p:spPr>
          <a:xfrm>
            <a:off x="7747546" y="4260354"/>
            <a:ext cx="2793652"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CNN</a:t>
            </a:r>
          </a:p>
        </p:txBody>
      </p:sp>
      <p:sp>
        <p:nvSpPr>
          <p:cNvPr id="23" name="TextBox 23"/>
          <p:cNvSpPr txBox="1"/>
          <p:nvPr/>
        </p:nvSpPr>
        <p:spPr>
          <a:xfrm>
            <a:off x="11004351" y="4260354"/>
            <a:ext cx="2793652"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FPGA</a:t>
            </a:r>
          </a:p>
        </p:txBody>
      </p:sp>
      <p:sp>
        <p:nvSpPr>
          <p:cNvPr id="24" name="TextBox 24"/>
          <p:cNvSpPr txBox="1"/>
          <p:nvPr/>
        </p:nvSpPr>
        <p:spPr>
          <a:xfrm>
            <a:off x="14261158" y="4260354"/>
            <a:ext cx="1165175" cy="439043"/>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25" name="TextBox 25"/>
          <p:cNvSpPr txBox="1"/>
          <p:nvPr/>
        </p:nvSpPr>
        <p:spPr>
          <a:xfrm>
            <a:off x="15889486" y="4260354"/>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Mobile Clinics</a:t>
            </a:r>
          </a:p>
        </p:txBody>
      </p:sp>
      <p:grpSp>
        <p:nvGrpSpPr>
          <p:cNvPr id="26" name="Group 26"/>
          <p:cNvGrpSpPr/>
          <p:nvPr/>
        </p:nvGrpSpPr>
        <p:grpSpPr>
          <a:xfrm>
            <a:off x="1001762" y="5198269"/>
            <a:ext cx="16284476" cy="1016794"/>
            <a:chOff x="0" y="0"/>
            <a:chExt cx="21712635" cy="1355725"/>
          </a:xfrm>
        </p:grpSpPr>
        <p:sp>
          <p:nvSpPr>
            <p:cNvPr id="27" name="Freeform 27"/>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FFFFFF">
                <a:alpha val="0"/>
              </a:srgbClr>
            </a:solidFill>
          </p:spPr>
        </p:sp>
      </p:grpSp>
      <p:sp>
        <p:nvSpPr>
          <p:cNvPr id="28" name="TextBox 28"/>
          <p:cNvSpPr txBox="1"/>
          <p:nvPr/>
        </p:nvSpPr>
        <p:spPr>
          <a:xfrm>
            <a:off x="1229171" y="5277147"/>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Heart Sound Seg.</a:t>
            </a:r>
          </a:p>
        </p:txBody>
      </p:sp>
      <p:sp>
        <p:nvSpPr>
          <p:cNvPr id="29" name="TextBox 29"/>
          <p:cNvSpPr txBox="1"/>
          <p:nvPr/>
        </p:nvSpPr>
        <p:spPr>
          <a:xfrm>
            <a:off x="4490740" y="5277147"/>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PCG Audio</a:t>
            </a:r>
          </a:p>
        </p:txBody>
      </p:sp>
      <p:sp>
        <p:nvSpPr>
          <p:cNvPr id="30" name="TextBox 30"/>
          <p:cNvSpPr txBox="1"/>
          <p:nvPr/>
        </p:nvSpPr>
        <p:spPr>
          <a:xfrm>
            <a:off x="7747546" y="5277147"/>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DSP Algorithm</a:t>
            </a:r>
          </a:p>
        </p:txBody>
      </p:sp>
      <p:sp>
        <p:nvSpPr>
          <p:cNvPr id="31" name="TextBox 31"/>
          <p:cNvSpPr txBox="1"/>
          <p:nvPr/>
        </p:nvSpPr>
        <p:spPr>
          <a:xfrm>
            <a:off x="11004351" y="5277147"/>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FPGA</a:t>
            </a:r>
          </a:p>
        </p:txBody>
      </p:sp>
      <p:sp>
        <p:nvSpPr>
          <p:cNvPr id="32" name="TextBox 32"/>
          <p:cNvSpPr txBox="1"/>
          <p:nvPr/>
        </p:nvSpPr>
        <p:spPr>
          <a:xfrm>
            <a:off x="14261158" y="5277147"/>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33" name="TextBox 33"/>
          <p:cNvSpPr txBox="1"/>
          <p:nvPr/>
        </p:nvSpPr>
        <p:spPr>
          <a:xfrm>
            <a:off x="15889486" y="5277147"/>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Wearable Devices</a:t>
            </a:r>
          </a:p>
        </p:txBody>
      </p:sp>
      <p:grpSp>
        <p:nvGrpSpPr>
          <p:cNvPr id="34" name="Group 34"/>
          <p:cNvGrpSpPr/>
          <p:nvPr/>
        </p:nvGrpSpPr>
        <p:grpSpPr>
          <a:xfrm>
            <a:off x="1001762" y="6215062"/>
            <a:ext cx="16284476" cy="1016794"/>
            <a:chOff x="0" y="0"/>
            <a:chExt cx="21712635" cy="1355725"/>
          </a:xfrm>
        </p:grpSpPr>
        <p:sp>
          <p:nvSpPr>
            <p:cNvPr id="35" name="Freeform 35"/>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000000">
                <a:alpha val="0"/>
              </a:srgbClr>
            </a:solidFill>
          </p:spPr>
        </p:sp>
      </p:grpSp>
      <p:sp>
        <p:nvSpPr>
          <p:cNvPr id="36" name="TextBox 36"/>
          <p:cNvSpPr txBox="1"/>
          <p:nvPr/>
        </p:nvSpPr>
        <p:spPr>
          <a:xfrm>
            <a:off x="1229171" y="6293941"/>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Parkinson's Det.</a:t>
            </a:r>
          </a:p>
        </p:txBody>
      </p:sp>
      <p:sp>
        <p:nvSpPr>
          <p:cNvPr id="37" name="TextBox 37"/>
          <p:cNvSpPr txBox="1"/>
          <p:nvPr/>
        </p:nvSpPr>
        <p:spPr>
          <a:xfrm>
            <a:off x="4490740" y="6293941"/>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Voice</a:t>
            </a:r>
          </a:p>
        </p:txBody>
      </p:sp>
      <p:sp>
        <p:nvSpPr>
          <p:cNvPr id="38" name="TextBox 38"/>
          <p:cNvSpPr txBox="1"/>
          <p:nvPr/>
        </p:nvSpPr>
        <p:spPr>
          <a:xfrm>
            <a:off x="7747546" y="6293941"/>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ML Model</a:t>
            </a:r>
          </a:p>
        </p:txBody>
      </p:sp>
      <p:sp>
        <p:nvSpPr>
          <p:cNvPr id="39" name="TextBox 39"/>
          <p:cNvSpPr txBox="1"/>
          <p:nvPr/>
        </p:nvSpPr>
        <p:spPr>
          <a:xfrm>
            <a:off x="11004351" y="6293941"/>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Android/Edge</a:t>
            </a:r>
          </a:p>
        </p:txBody>
      </p:sp>
      <p:sp>
        <p:nvSpPr>
          <p:cNvPr id="40" name="TextBox 40"/>
          <p:cNvSpPr txBox="1"/>
          <p:nvPr/>
        </p:nvSpPr>
        <p:spPr>
          <a:xfrm>
            <a:off x="14261158" y="6293941"/>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41" name="TextBox 41"/>
          <p:cNvSpPr txBox="1"/>
          <p:nvPr/>
        </p:nvSpPr>
        <p:spPr>
          <a:xfrm>
            <a:off x="15889486" y="6293941"/>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Home Monitoring</a:t>
            </a:r>
          </a:p>
        </p:txBody>
      </p:sp>
      <p:grpSp>
        <p:nvGrpSpPr>
          <p:cNvPr id="42" name="Group 42"/>
          <p:cNvGrpSpPr/>
          <p:nvPr/>
        </p:nvGrpSpPr>
        <p:grpSpPr>
          <a:xfrm>
            <a:off x="1001762" y="7231856"/>
            <a:ext cx="16284476" cy="1016794"/>
            <a:chOff x="0" y="0"/>
            <a:chExt cx="21712635" cy="1355725"/>
          </a:xfrm>
        </p:grpSpPr>
        <p:sp>
          <p:nvSpPr>
            <p:cNvPr id="43" name="Freeform 43"/>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FFFFFF">
                <a:alpha val="0"/>
              </a:srgbClr>
            </a:solidFill>
          </p:spPr>
        </p:sp>
      </p:grpSp>
      <p:sp>
        <p:nvSpPr>
          <p:cNvPr id="44" name="TextBox 44"/>
          <p:cNvSpPr txBox="1"/>
          <p:nvPr/>
        </p:nvSpPr>
        <p:spPr>
          <a:xfrm>
            <a:off x="1229171" y="7310735"/>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Handheld Ultrasound</a:t>
            </a:r>
          </a:p>
        </p:txBody>
      </p:sp>
      <p:sp>
        <p:nvSpPr>
          <p:cNvPr id="45" name="TextBox 45"/>
          <p:cNvSpPr txBox="1"/>
          <p:nvPr/>
        </p:nvSpPr>
        <p:spPr>
          <a:xfrm>
            <a:off x="4490740" y="7310735"/>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Ultrasound</a:t>
            </a:r>
          </a:p>
        </p:txBody>
      </p:sp>
      <p:sp>
        <p:nvSpPr>
          <p:cNvPr id="46" name="TextBox 46"/>
          <p:cNvSpPr txBox="1"/>
          <p:nvPr/>
        </p:nvSpPr>
        <p:spPr>
          <a:xfrm>
            <a:off x="7747546" y="7310735"/>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SAI (AI)</a:t>
            </a:r>
          </a:p>
        </p:txBody>
      </p:sp>
      <p:sp>
        <p:nvSpPr>
          <p:cNvPr id="47" name="TextBox 47"/>
          <p:cNvSpPr txBox="1"/>
          <p:nvPr/>
        </p:nvSpPr>
        <p:spPr>
          <a:xfrm>
            <a:off x="11004351" y="7310735"/>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FPGA</a:t>
            </a:r>
          </a:p>
        </p:txBody>
      </p:sp>
      <p:sp>
        <p:nvSpPr>
          <p:cNvPr id="48" name="TextBox 48"/>
          <p:cNvSpPr txBox="1"/>
          <p:nvPr/>
        </p:nvSpPr>
        <p:spPr>
          <a:xfrm>
            <a:off x="14261158" y="7310735"/>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49" name="TextBox 49"/>
          <p:cNvSpPr txBox="1"/>
          <p:nvPr/>
        </p:nvSpPr>
        <p:spPr>
          <a:xfrm>
            <a:off x="15889486" y="7310735"/>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Rural Areas</a:t>
            </a:r>
          </a:p>
        </p:txBody>
      </p:sp>
      <p:grpSp>
        <p:nvGrpSpPr>
          <p:cNvPr id="50" name="Group 50"/>
          <p:cNvGrpSpPr/>
          <p:nvPr/>
        </p:nvGrpSpPr>
        <p:grpSpPr>
          <a:xfrm>
            <a:off x="1001762" y="8248650"/>
            <a:ext cx="16284476" cy="1016794"/>
            <a:chOff x="0" y="0"/>
            <a:chExt cx="21712635" cy="1355725"/>
          </a:xfrm>
        </p:grpSpPr>
        <p:sp>
          <p:nvSpPr>
            <p:cNvPr id="51" name="Freeform 51"/>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000000">
                <a:alpha val="0"/>
              </a:srgbClr>
            </a:solidFill>
          </p:spPr>
        </p:sp>
      </p:grpSp>
      <p:sp>
        <p:nvSpPr>
          <p:cNvPr id="52" name="TextBox 52"/>
          <p:cNvSpPr txBox="1"/>
          <p:nvPr/>
        </p:nvSpPr>
        <p:spPr>
          <a:xfrm>
            <a:off x="1229171" y="8327529"/>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Multimodal IoMT</a:t>
            </a:r>
          </a:p>
        </p:txBody>
      </p:sp>
      <p:sp>
        <p:nvSpPr>
          <p:cNvPr id="53" name="TextBox 53"/>
          <p:cNvSpPr txBox="1"/>
          <p:nvPr/>
        </p:nvSpPr>
        <p:spPr>
          <a:xfrm>
            <a:off x="4490740" y="8327529"/>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Audio, Text, Image</a:t>
            </a:r>
          </a:p>
        </p:txBody>
      </p:sp>
      <p:sp>
        <p:nvSpPr>
          <p:cNvPr id="54" name="TextBox 54"/>
          <p:cNvSpPr txBox="1"/>
          <p:nvPr/>
        </p:nvSpPr>
        <p:spPr>
          <a:xfrm>
            <a:off x="7747546" y="8327529"/>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DNN</a:t>
            </a:r>
          </a:p>
        </p:txBody>
      </p:sp>
      <p:sp>
        <p:nvSpPr>
          <p:cNvPr id="55" name="TextBox 55"/>
          <p:cNvSpPr txBox="1"/>
          <p:nvPr/>
        </p:nvSpPr>
        <p:spPr>
          <a:xfrm>
            <a:off x="11004351" y="8327529"/>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SoC (System on Chip)</a:t>
            </a:r>
          </a:p>
        </p:txBody>
      </p:sp>
      <p:sp>
        <p:nvSpPr>
          <p:cNvPr id="56" name="TextBox 56"/>
          <p:cNvSpPr txBox="1"/>
          <p:nvPr/>
        </p:nvSpPr>
        <p:spPr>
          <a:xfrm>
            <a:off x="14261158" y="8327529"/>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57" name="TextBox 57"/>
          <p:cNvSpPr txBox="1"/>
          <p:nvPr/>
        </p:nvSpPr>
        <p:spPr>
          <a:xfrm>
            <a:off x="15889486" y="8327529"/>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Remote Diagnosis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865435"/>
            <a:ext cx="10809386" cy="933599"/>
          </a:xfrm>
          <a:prstGeom prst="rect">
            <a:avLst/>
          </a:prstGeom>
        </p:spPr>
        <p:txBody>
          <a:bodyPr lIns="0" tIns="0" rIns="0" bIns="0" rtlCol="0" anchor="t">
            <a:spAutoFit/>
          </a:bodyPr>
          <a:lstStyle/>
          <a:p>
            <a:pPr algn="l">
              <a:lnSpc>
                <a:spcPts val="6937"/>
              </a:lnSpc>
            </a:pPr>
            <a:r>
              <a:rPr lang="en-US" sz="5562" b="1">
                <a:solidFill>
                  <a:srgbClr val="443728"/>
                </a:solidFill>
                <a:latin typeface="Crimson Pro Bold"/>
                <a:ea typeface="Crimson Pro Bold"/>
                <a:cs typeface="Crimson Pro Bold"/>
                <a:sym typeface="Crimson Pro Bold"/>
              </a:rPr>
              <a:t>Typical Edge-AI Healthcare Pipeline</a:t>
            </a:r>
          </a:p>
        </p:txBody>
      </p:sp>
      <p:sp>
        <p:nvSpPr>
          <p:cNvPr id="7" name="TextBox 7"/>
          <p:cNvSpPr txBox="1"/>
          <p:nvPr/>
        </p:nvSpPr>
        <p:spPr>
          <a:xfrm>
            <a:off x="992238" y="2280345"/>
            <a:ext cx="16303526" cy="992981"/>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This generalized pipeline illustrates how various medical data modalities are processed from sensor input to intelligent output, leveraging edge AI and FPGA capabilities for efficient and timely diagnostics.</a:t>
            </a:r>
          </a:p>
        </p:txBody>
      </p:sp>
      <p:grpSp>
        <p:nvGrpSpPr>
          <p:cNvPr id="8" name="Group 8"/>
          <p:cNvGrpSpPr/>
          <p:nvPr/>
        </p:nvGrpSpPr>
        <p:grpSpPr>
          <a:xfrm>
            <a:off x="992238" y="4017466"/>
            <a:ext cx="5245447" cy="2550616"/>
            <a:chOff x="0" y="0"/>
            <a:chExt cx="6993930" cy="3400822"/>
          </a:xfrm>
        </p:grpSpPr>
        <p:sp>
          <p:nvSpPr>
            <p:cNvPr id="9" name="Freeform 9"/>
            <p:cNvSpPr/>
            <p:nvPr/>
          </p:nvSpPr>
          <p:spPr>
            <a:xfrm>
              <a:off x="0" y="0"/>
              <a:ext cx="6993890" cy="3400806"/>
            </a:xfrm>
            <a:custGeom>
              <a:avLst/>
              <a:gdLst/>
              <a:ahLst/>
              <a:cxnLst/>
              <a:rect l="l" t="t" r="r" b="b"/>
              <a:pathLst>
                <a:path w="6993890" h="3400806">
                  <a:moveTo>
                    <a:pt x="0" y="243840"/>
                  </a:moveTo>
                  <a:cubicBezTo>
                    <a:pt x="0" y="109220"/>
                    <a:pt x="109220" y="0"/>
                    <a:pt x="243840" y="0"/>
                  </a:cubicBezTo>
                  <a:lnTo>
                    <a:pt x="6750050" y="0"/>
                  </a:lnTo>
                  <a:cubicBezTo>
                    <a:pt x="6884670" y="0"/>
                    <a:pt x="6993890" y="109220"/>
                    <a:pt x="6993890" y="243840"/>
                  </a:cubicBezTo>
                  <a:lnTo>
                    <a:pt x="6993890" y="3156966"/>
                  </a:lnTo>
                  <a:cubicBezTo>
                    <a:pt x="6993890" y="3291586"/>
                    <a:pt x="6884670" y="3400806"/>
                    <a:pt x="6750050" y="3400806"/>
                  </a:cubicBezTo>
                  <a:lnTo>
                    <a:pt x="243840" y="3400806"/>
                  </a:lnTo>
                  <a:cubicBezTo>
                    <a:pt x="109220" y="3400806"/>
                    <a:pt x="0" y="3291586"/>
                    <a:pt x="0" y="3156966"/>
                  </a:cubicBezTo>
                  <a:close/>
                </a:path>
              </a:pathLst>
            </a:custGeom>
            <a:solidFill>
              <a:srgbClr val="FFFCFA"/>
            </a:solidFill>
          </p:spPr>
        </p:sp>
      </p:grpSp>
      <p:grpSp>
        <p:nvGrpSpPr>
          <p:cNvPr id="10" name="Group 10"/>
          <p:cNvGrpSpPr/>
          <p:nvPr/>
        </p:nvGrpSpPr>
        <p:grpSpPr>
          <a:xfrm>
            <a:off x="992238" y="3979366"/>
            <a:ext cx="5245447" cy="152400"/>
            <a:chOff x="0" y="0"/>
            <a:chExt cx="6993930" cy="203200"/>
          </a:xfrm>
        </p:grpSpPr>
        <p:sp>
          <p:nvSpPr>
            <p:cNvPr id="11" name="Freeform 11"/>
            <p:cNvSpPr/>
            <p:nvPr/>
          </p:nvSpPr>
          <p:spPr>
            <a:xfrm>
              <a:off x="0" y="0"/>
              <a:ext cx="6993890" cy="203200"/>
            </a:xfrm>
            <a:custGeom>
              <a:avLst/>
              <a:gdLst/>
              <a:ahLst/>
              <a:cxnLst/>
              <a:rect l="l" t="t" r="r" b="b"/>
              <a:pathLst>
                <a:path w="6993890" h="203200">
                  <a:moveTo>
                    <a:pt x="0" y="101600"/>
                  </a:moveTo>
                  <a:cubicBezTo>
                    <a:pt x="0" y="45466"/>
                    <a:pt x="45466" y="0"/>
                    <a:pt x="101600" y="0"/>
                  </a:cubicBezTo>
                  <a:lnTo>
                    <a:pt x="6892290" y="0"/>
                  </a:lnTo>
                  <a:cubicBezTo>
                    <a:pt x="6948424" y="0"/>
                    <a:pt x="6993890" y="45466"/>
                    <a:pt x="6993890" y="101600"/>
                  </a:cubicBezTo>
                  <a:cubicBezTo>
                    <a:pt x="6993890" y="157734"/>
                    <a:pt x="6948424" y="203200"/>
                    <a:pt x="6892290" y="203200"/>
                  </a:cubicBezTo>
                  <a:lnTo>
                    <a:pt x="101600" y="203200"/>
                  </a:lnTo>
                  <a:cubicBezTo>
                    <a:pt x="45466" y="203200"/>
                    <a:pt x="0" y="157734"/>
                    <a:pt x="0" y="101600"/>
                  </a:cubicBezTo>
                  <a:close/>
                </a:path>
              </a:pathLst>
            </a:custGeom>
            <a:solidFill>
              <a:srgbClr val="835E54"/>
            </a:solidFill>
          </p:spPr>
        </p:sp>
      </p:grpSp>
      <p:grpSp>
        <p:nvGrpSpPr>
          <p:cNvPr id="12" name="Group 12"/>
          <p:cNvGrpSpPr/>
          <p:nvPr/>
        </p:nvGrpSpPr>
        <p:grpSpPr>
          <a:xfrm>
            <a:off x="3189610" y="3592265"/>
            <a:ext cx="850552" cy="850552"/>
            <a:chOff x="0" y="0"/>
            <a:chExt cx="1134070" cy="1134070"/>
          </a:xfrm>
        </p:grpSpPr>
        <p:sp>
          <p:nvSpPr>
            <p:cNvPr id="13" name="Freeform 1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14" name="Group 14"/>
          <p:cNvGrpSpPr>
            <a:grpSpLocks noChangeAspect="1"/>
          </p:cNvGrpSpPr>
          <p:nvPr/>
        </p:nvGrpSpPr>
        <p:grpSpPr>
          <a:xfrm>
            <a:off x="3444701" y="3804940"/>
            <a:ext cx="340221" cy="425203"/>
            <a:chOff x="0" y="0"/>
            <a:chExt cx="453628" cy="566937"/>
          </a:xfrm>
        </p:grpSpPr>
        <p:sp>
          <p:nvSpPr>
            <p:cNvPr id="15" name="Freeform 1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3"/>
              <a:stretch>
                <a:fillRect t="-8" r="3" b="-10"/>
              </a:stretch>
            </a:blipFill>
          </p:spPr>
        </p:sp>
      </p:grpSp>
      <p:sp>
        <p:nvSpPr>
          <p:cNvPr id="16" name="TextBox 16"/>
          <p:cNvSpPr txBox="1"/>
          <p:nvPr/>
        </p:nvSpPr>
        <p:spPr>
          <a:xfrm>
            <a:off x="1842939" y="4697611"/>
            <a:ext cx="3544044" cy="471487"/>
          </a:xfrm>
          <a:prstGeom prst="rect">
            <a:avLst/>
          </a:prstGeom>
        </p:spPr>
        <p:txBody>
          <a:bodyPr lIns="0" tIns="0" rIns="0" bIns="0" rtlCol="0" anchor="t">
            <a:spAutoFit/>
          </a:bodyPr>
          <a:lstStyle/>
          <a:p>
            <a:pPr algn="ctr">
              <a:lnSpc>
                <a:spcPts val="3437"/>
              </a:lnSpc>
            </a:pPr>
            <a:r>
              <a:rPr lang="en-US" sz="2750" b="1" dirty="0">
                <a:solidFill>
                  <a:srgbClr val="443728"/>
                </a:solidFill>
                <a:latin typeface="Crimson Pro Bold"/>
                <a:ea typeface="Crimson Pro Bold"/>
                <a:cs typeface="Crimson Pro Bold"/>
                <a:sym typeface="Crimson Pro Bold"/>
              </a:rPr>
              <a:t>Sensor/Input</a:t>
            </a:r>
          </a:p>
        </p:txBody>
      </p:sp>
      <p:sp>
        <p:nvSpPr>
          <p:cNvPr id="17" name="TextBox 17"/>
          <p:cNvSpPr txBox="1"/>
          <p:nvPr/>
        </p:nvSpPr>
        <p:spPr>
          <a:xfrm>
            <a:off x="1313855" y="5253484"/>
            <a:ext cx="4602212" cy="539354"/>
          </a:xfrm>
          <a:prstGeom prst="rect">
            <a:avLst/>
          </a:prstGeom>
        </p:spPr>
        <p:txBody>
          <a:bodyPr lIns="0" tIns="0" rIns="0" bIns="0" rtlCol="0" anchor="t">
            <a:spAutoFit/>
          </a:bodyPr>
          <a:lstStyle/>
          <a:p>
            <a:pPr algn="ctr">
              <a:lnSpc>
                <a:spcPts val="3562"/>
              </a:lnSpc>
            </a:pPr>
            <a:r>
              <a:rPr lang="en-US" sz="2187" dirty="0">
                <a:solidFill>
                  <a:srgbClr val="443728"/>
                </a:solidFill>
                <a:latin typeface="Open Sans"/>
                <a:ea typeface="Open Sans"/>
                <a:cs typeface="Open Sans"/>
                <a:sym typeface="Open Sans"/>
              </a:rPr>
              <a:t>Voice, Ultrasound, PCG</a:t>
            </a:r>
          </a:p>
        </p:txBody>
      </p:sp>
      <p:grpSp>
        <p:nvGrpSpPr>
          <p:cNvPr id="18" name="Group 18"/>
          <p:cNvGrpSpPr/>
          <p:nvPr/>
        </p:nvGrpSpPr>
        <p:grpSpPr>
          <a:xfrm>
            <a:off x="6521202" y="4017466"/>
            <a:ext cx="5245447" cy="2550616"/>
            <a:chOff x="0" y="0"/>
            <a:chExt cx="6993930" cy="3400822"/>
          </a:xfrm>
        </p:grpSpPr>
        <p:sp>
          <p:nvSpPr>
            <p:cNvPr id="19" name="Freeform 19"/>
            <p:cNvSpPr/>
            <p:nvPr/>
          </p:nvSpPr>
          <p:spPr>
            <a:xfrm>
              <a:off x="0" y="0"/>
              <a:ext cx="6993890" cy="3400806"/>
            </a:xfrm>
            <a:custGeom>
              <a:avLst/>
              <a:gdLst/>
              <a:ahLst/>
              <a:cxnLst/>
              <a:rect l="l" t="t" r="r" b="b"/>
              <a:pathLst>
                <a:path w="6993890" h="3400806">
                  <a:moveTo>
                    <a:pt x="0" y="243840"/>
                  </a:moveTo>
                  <a:cubicBezTo>
                    <a:pt x="0" y="109220"/>
                    <a:pt x="109220" y="0"/>
                    <a:pt x="243840" y="0"/>
                  </a:cubicBezTo>
                  <a:lnTo>
                    <a:pt x="6750050" y="0"/>
                  </a:lnTo>
                  <a:cubicBezTo>
                    <a:pt x="6884670" y="0"/>
                    <a:pt x="6993890" y="109220"/>
                    <a:pt x="6993890" y="243840"/>
                  </a:cubicBezTo>
                  <a:lnTo>
                    <a:pt x="6993890" y="3156966"/>
                  </a:lnTo>
                  <a:cubicBezTo>
                    <a:pt x="6993890" y="3291586"/>
                    <a:pt x="6884670" y="3400806"/>
                    <a:pt x="6750050" y="3400806"/>
                  </a:cubicBezTo>
                  <a:lnTo>
                    <a:pt x="243840" y="3400806"/>
                  </a:lnTo>
                  <a:cubicBezTo>
                    <a:pt x="109220" y="3400806"/>
                    <a:pt x="0" y="3291586"/>
                    <a:pt x="0" y="3156966"/>
                  </a:cubicBezTo>
                  <a:close/>
                </a:path>
              </a:pathLst>
            </a:custGeom>
            <a:solidFill>
              <a:srgbClr val="FFFCFA"/>
            </a:solidFill>
          </p:spPr>
        </p:sp>
      </p:grpSp>
      <p:grpSp>
        <p:nvGrpSpPr>
          <p:cNvPr id="20" name="Group 20"/>
          <p:cNvGrpSpPr/>
          <p:nvPr/>
        </p:nvGrpSpPr>
        <p:grpSpPr>
          <a:xfrm>
            <a:off x="6521202" y="3979366"/>
            <a:ext cx="5245447" cy="152400"/>
            <a:chOff x="0" y="0"/>
            <a:chExt cx="6993930" cy="203200"/>
          </a:xfrm>
        </p:grpSpPr>
        <p:sp>
          <p:nvSpPr>
            <p:cNvPr id="21" name="Freeform 21"/>
            <p:cNvSpPr/>
            <p:nvPr/>
          </p:nvSpPr>
          <p:spPr>
            <a:xfrm>
              <a:off x="0" y="0"/>
              <a:ext cx="6993890" cy="203200"/>
            </a:xfrm>
            <a:custGeom>
              <a:avLst/>
              <a:gdLst/>
              <a:ahLst/>
              <a:cxnLst/>
              <a:rect l="l" t="t" r="r" b="b"/>
              <a:pathLst>
                <a:path w="6993890" h="203200">
                  <a:moveTo>
                    <a:pt x="0" y="101600"/>
                  </a:moveTo>
                  <a:cubicBezTo>
                    <a:pt x="0" y="45466"/>
                    <a:pt x="45466" y="0"/>
                    <a:pt x="101600" y="0"/>
                  </a:cubicBezTo>
                  <a:lnTo>
                    <a:pt x="6892290" y="0"/>
                  </a:lnTo>
                  <a:cubicBezTo>
                    <a:pt x="6948424" y="0"/>
                    <a:pt x="6993890" y="45466"/>
                    <a:pt x="6993890" y="101600"/>
                  </a:cubicBezTo>
                  <a:cubicBezTo>
                    <a:pt x="6993890" y="157734"/>
                    <a:pt x="6948424" y="203200"/>
                    <a:pt x="6892290" y="203200"/>
                  </a:cubicBezTo>
                  <a:lnTo>
                    <a:pt x="101600" y="203200"/>
                  </a:lnTo>
                  <a:cubicBezTo>
                    <a:pt x="45466" y="203200"/>
                    <a:pt x="0" y="157734"/>
                    <a:pt x="0" y="101600"/>
                  </a:cubicBezTo>
                  <a:close/>
                </a:path>
              </a:pathLst>
            </a:custGeom>
            <a:solidFill>
              <a:srgbClr val="835E54"/>
            </a:solidFill>
          </p:spPr>
        </p:sp>
      </p:grpSp>
      <p:grpSp>
        <p:nvGrpSpPr>
          <p:cNvPr id="22" name="Group 22"/>
          <p:cNvGrpSpPr/>
          <p:nvPr/>
        </p:nvGrpSpPr>
        <p:grpSpPr>
          <a:xfrm>
            <a:off x="8718575" y="3592265"/>
            <a:ext cx="850552" cy="850552"/>
            <a:chOff x="0" y="0"/>
            <a:chExt cx="1134070" cy="1134070"/>
          </a:xfrm>
        </p:grpSpPr>
        <p:sp>
          <p:nvSpPr>
            <p:cNvPr id="23" name="Freeform 2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24" name="Group 24"/>
          <p:cNvGrpSpPr>
            <a:grpSpLocks noChangeAspect="1"/>
          </p:cNvGrpSpPr>
          <p:nvPr/>
        </p:nvGrpSpPr>
        <p:grpSpPr>
          <a:xfrm>
            <a:off x="8973666" y="3804940"/>
            <a:ext cx="340221" cy="425203"/>
            <a:chOff x="0" y="0"/>
            <a:chExt cx="453628" cy="566937"/>
          </a:xfrm>
        </p:grpSpPr>
        <p:sp>
          <p:nvSpPr>
            <p:cNvPr id="25" name="Freeform 2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4"/>
              <a:stretch>
                <a:fillRect t="-8" r="3" b="-10"/>
              </a:stretch>
            </a:blipFill>
          </p:spPr>
        </p:sp>
      </p:grpSp>
      <p:sp>
        <p:nvSpPr>
          <p:cNvPr id="26" name="TextBox 26"/>
          <p:cNvSpPr txBox="1"/>
          <p:nvPr/>
        </p:nvSpPr>
        <p:spPr>
          <a:xfrm>
            <a:off x="7371904" y="4697611"/>
            <a:ext cx="3544044"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Preprocessing on FPGA</a:t>
            </a:r>
          </a:p>
        </p:txBody>
      </p:sp>
      <p:sp>
        <p:nvSpPr>
          <p:cNvPr id="27" name="TextBox 27"/>
          <p:cNvSpPr txBox="1"/>
          <p:nvPr/>
        </p:nvSpPr>
        <p:spPr>
          <a:xfrm>
            <a:off x="6842820" y="5253484"/>
            <a:ext cx="4602212" cy="992981"/>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Noise reduction, feature extraction</a:t>
            </a:r>
          </a:p>
        </p:txBody>
      </p:sp>
      <p:grpSp>
        <p:nvGrpSpPr>
          <p:cNvPr id="28" name="Group 28"/>
          <p:cNvGrpSpPr/>
          <p:nvPr/>
        </p:nvGrpSpPr>
        <p:grpSpPr>
          <a:xfrm>
            <a:off x="12050166" y="4017466"/>
            <a:ext cx="5245447" cy="2550616"/>
            <a:chOff x="0" y="0"/>
            <a:chExt cx="6993930" cy="3400822"/>
          </a:xfrm>
        </p:grpSpPr>
        <p:sp>
          <p:nvSpPr>
            <p:cNvPr id="29" name="Freeform 29"/>
            <p:cNvSpPr/>
            <p:nvPr/>
          </p:nvSpPr>
          <p:spPr>
            <a:xfrm>
              <a:off x="0" y="0"/>
              <a:ext cx="6993890" cy="3400806"/>
            </a:xfrm>
            <a:custGeom>
              <a:avLst/>
              <a:gdLst/>
              <a:ahLst/>
              <a:cxnLst/>
              <a:rect l="l" t="t" r="r" b="b"/>
              <a:pathLst>
                <a:path w="6993890" h="3400806">
                  <a:moveTo>
                    <a:pt x="0" y="243840"/>
                  </a:moveTo>
                  <a:cubicBezTo>
                    <a:pt x="0" y="109220"/>
                    <a:pt x="109220" y="0"/>
                    <a:pt x="243840" y="0"/>
                  </a:cubicBezTo>
                  <a:lnTo>
                    <a:pt x="6750050" y="0"/>
                  </a:lnTo>
                  <a:cubicBezTo>
                    <a:pt x="6884670" y="0"/>
                    <a:pt x="6993890" y="109220"/>
                    <a:pt x="6993890" y="243840"/>
                  </a:cubicBezTo>
                  <a:lnTo>
                    <a:pt x="6993890" y="3156966"/>
                  </a:lnTo>
                  <a:cubicBezTo>
                    <a:pt x="6993890" y="3291586"/>
                    <a:pt x="6884670" y="3400806"/>
                    <a:pt x="6750050" y="3400806"/>
                  </a:cubicBezTo>
                  <a:lnTo>
                    <a:pt x="243840" y="3400806"/>
                  </a:lnTo>
                  <a:cubicBezTo>
                    <a:pt x="109220" y="3400806"/>
                    <a:pt x="0" y="3291586"/>
                    <a:pt x="0" y="3156966"/>
                  </a:cubicBezTo>
                  <a:close/>
                </a:path>
              </a:pathLst>
            </a:custGeom>
            <a:solidFill>
              <a:srgbClr val="FFFCFA"/>
            </a:solidFill>
          </p:spPr>
        </p:sp>
      </p:grpSp>
      <p:grpSp>
        <p:nvGrpSpPr>
          <p:cNvPr id="30" name="Group 30"/>
          <p:cNvGrpSpPr/>
          <p:nvPr/>
        </p:nvGrpSpPr>
        <p:grpSpPr>
          <a:xfrm>
            <a:off x="12050166" y="3979366"/>
            <a:ext cx="5245447" cy="152400"/>
            <a:chOff x="0" y="0"/>
            <a:chExt cx="6993930" cy="203200"/>
          </a:xfrm>
        </p:grpSpPr>
        <p:sp>
          <p:nvSpPr>
            <p:cNvPr id="31" name="Freeform 31"/>
            <p:cNvSpPr/>
            <p:nvPr/>
          </p:nvSpPr>
          <p:spPr>
            <a:xfrm>
              <a:off x="0" y="0"/>
              <a:ext cx="6993890" cy="203200"/>
            </a:xfrm>
            <a:custGeom>
              <a:avLst/>
              <a:gdLst/>
              <a:ahLst/>
              <a:cxnLst/>
              <a:rect l="l" t="t" r="r" b="b"/>
              <a:pathLst>
                <a:path w="6993890" h="203200">
                  <a:moveTo>
                    <a:pt x="0" y="101600"/>
                  </a:moveTo>
                  <a:cubicBezTo>
                    <a:pt x="0" y="45466"/>
                    <a:pt x="45466" y="0"/>
                    <a:pt x="101600" y="0"/>
                  </a:cubicBezTo>
                  <a:lnTo>
                    <a:pt x="6892290" y="0"/>
                  </a:lnTo>
                  <a:cubicBezTo>
                    <a:pt x="6948424" y="0"/>
                    <a:pt x="6993890" y="45466"/>
                    <a:pt x="6993890" y="101600"/>
                  </a:cubicBezTo>
                  <a:cubicBezTo>
                    <a:pt x="6993890" y="157734"/>
                    <a:pt x="6948424" y="203200"/>
                    <a:pt x="6892290" y="203200"/>
                  </a:cubicBezTo>
                  <a:lnTo>
                    <a:pt x="101600" y="203200"/>
                  </a:lnTo>
                  <a:cubicBezTo>
                    <a:pt x="45466" y="203200"/>
                    <a:pt x="0" y="157734"/>
                    <a:pt x="0" y="101600"/>
                  </a:cubicBezTo>
                  <a:close/>
                </a:path>
              </a:pathLst>
            </a:custGeom>
            <a:solidFill>
              <a:srgbClr val="835E54"/>
            </a:solidFill>
          </p:spPr>
        </p:sp>
      </p:grpSp>
      <p:grpSp>
        <p:nvGrpSpPr>
          <p:cNvPr id="32" name="Group 32"/>
          <p:cNvGrpSpPr/>
          <p:nvPr/>
        </p:nvGrpSpPr>
        <p:grpSpPr>
          <a:xfrm>
            <a:off x="14247540" y="3592265"/>
            <a:ext cx="850553" cy="850552"/>
            <a:chOff x="0" y="0"/>
            <a:chExt cx="1134070" cy="1134070"/>
          </a:xfrm>
        </p:grpSpPr>
        <p:sp>
          <p:nvSpPr>
            <p:cNvPr id="33" name="Freeform 3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34" name="Group 34"/>
          <p:cNvGrpSpPr>
            <a:grpSpLocks noChangeAspect="1"/>
          </p:cNvGrpSpPr>
          <p:nvPr/>
        </p:nvGrpSpPr>
        <p:grpSpPr>
          <a:xfrm>
            <a:off x="14502631" y="3804940"/>
            <a:ext cx="340221" cy="425203"/>
            <a:chOff x="0" y="0"/>
            <a:chExt cx="453628" cy="566937"/>
          </a:xfrm>
        </p:grpSpPr>
        <p:sp>
          <p:nvSpPr>
            <p:cNvPr id="35" name="Freeform 3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5"/>
              <a:stretch>
                <a:fillRect t="-8" r="3" b="-10"/>
              </a:stretch>
            </a:blipFill>
          </p:spPr>
        </p:sp>
      </p:grpSp>
      <p:sp>
        <p:nvSpPr>
          <p:cNvPr id="36" name="TextBox 36"/>
          <p:cNvSpPr txBox="1"/>
          <p:nvPr/>
        </p:nvSpPr>
        <p:spPr>
          <a:xfrm>
            <a:off x="12900869" y="4697611"/>
            <a:ext cx="3544044"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CNN / ML Model</a:t>
            </a:r>
          </a:p>
        </p:txBody>
      </p:sp>
      <p:sp>
        <p:nvSpPr>
          <p:cNvPr id="37" name="TextBox 37"/>
          <p:cNvSpPr txBox="1"/>
          <p:nvPr/>
        </p:nvSpPr>
        <p:spPr>
          <a:xfrm>
            <a:off x="12371784" y="5253484"/>
            <a:ext cx="4602213"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On-device inference</a:t>
            </a:r>
          </a:p>
        </p:txBody>
      </p:sp>
      <p:grpSp>
        <p:nvGrpSpPr>
          <p:cNvPr id="38" name="Group 38"/>
          <p:cNvGrpSpPr/>
          <p:nvPr/>
        </p:nvGrpSpPr>
        <p:grpSpPr>
          <a:xfrm>
            <a:off x="992238" y="7276802"/>
            <a:ext cx="8009930" cy="2096989"/>
            <a:chOff x="0" y="0"/>
            <a:chExt cx="10679907" cy="2795985"/>
          </a:xfrm>
        </p:grpSpPr>
        <p:sp>
          <p:nvSpPr>
            <p:cNvPr id="39" name="Freeform 39"/>
            <p:cNvSpPr/>
            <p:nvPr/>
          </p:nvSpPr>
          <p:spPr>
            <a:xfrm>
              <a:off x="0" y="0"/>
              <a:ext cx="10679938" cy="2796032"/>
            </a:xfrm>
            <a:custGeom>
              <a:avLst/>
              <a:gdLst/>
              <a:ahLst/>
              <a:cxnLst/>
              <a:rect l="l" t="t" r="r" b="b"/>
              <a:pathLst>
                <a:path w="10679938" h="2796032">
                  <a:moveTo>
                    <a:pt x="0" y="243840"/>
                  </a:moveTo>
                  <a:cubicBezTo>
                    <a:pt x="0" y="109220"/>
                    <a:pt x="109220" y="0"/>
                    <a:pt x="243840" y="0"/>
                  </a:cubicBezTo>
                  <a:lnTo>
                    <a:pt x="10436098" y="0"/>
                  </a:lnTo>
                  <a:cubicBezTo>
                    <a:pt x="10570718" y="0"/>
                    <a:pt x="10679938" y="109220"/>
                    <a:pt x="10679938" y="243840"/>
                  </a:cubicBezTo>
                  <a:lnTo>
                    <a:pt x="10679938" y="2552192"/>
                  </a:lnTo>
                  <a:cubicBezTo>
                    <a:pt x="10679938" y="2686812"/>
                    <a:pt x="10570718" y="2796032"/>
                    <a:pt x="10436098" y="2796032"/>
                  </a:cubicBezTo>
                  <a:lnTo>
                    <a:pt x="243840" y="2796032"/>
                  </a:lnTo>
                  <a:cubicBezTo>
                    <a:pt x="109220" y="2796032"/>
                    <a:pt x="0" y="2686812"/>
                    <a:pt x="0" y="2552192"/>
                  </a:cubicBezTo>
                  <a:close/>
                </a:path>
              </a:pathLst>
            </a:custGeom>
            <a:solidFill>
              <a:srgbClr val="FFFCFA"/>
            </a:solidFill>
          </p:spPr>
        </p:sp>
      </p:grpSp>
      <p:grpSp>
        <p:nvGrpSpPr>
          <p:cNvPr id="40" name="Group 40"/>
          <p:cNvGrpSpPr/>
          <p:nvPr/>
        </p:nvGrpSpPr>
        <p:grpSpPr>
          <a:xfrm>
            <a:off x="992238" y="7238702"/>
            <a:ext cx="8009930" cy="152400"/>
            <a:chOff x="0" y="0"/>
            <a:chExt cx="10679907" cy="203200"/>
          </a:xfrm>
        </p:grpSpPr>
        <p:sp>
          <p:nvSpPr>
            <p:cNvPr id="41" name="Freeform 41"/>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835E54"/>
            </a:solidFill>
          </p:spPr>
        </p:sp>
      </p:grpSp>
      <p:grpSp>
        <p:nvGrpSpPr>
          <p:cNvPr id="42" name="Group 42"/>
          <p:cNvGrpSpPr/>
          <p:nvPr/>
        </p:nvGrpSpPr>
        <p:grpSpPr>
          <a:xfrm>
            <a:off x="4571925" y="6851600"/>
            <a:ext cx="850553" cy="850552"/>
            <a:chOff x="0" y="0"/>
            <a:chExt cx="1134070" cy="1134070"/>
          </a:xfrm>
        </p:grpSpPr>
        <p:sp>
          <p:nvSpPr>
            <p:cNvPr id="43" name="Freeform 4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sp>
        <p:nvSpPr>
          <p:cNvPr id="44" name="TextBox 44"/>
          <p:cNvSpPr txBox="1"/>
          <p:nvPr/>
        </p:nvSpPr>
        <p:spPr>
          <a:xfrm>
            <a:off x="4827018" y="6949976"/>
            <a:ext cx="340221" cy="539503"/>
          </a:xfrm>
          <a:prstGeom prst="rect">
            <a:avLst/>
          </a:prstGeom>
        </p:spPr>
        <p:txBody>
          <a:bodyPr lIns="0" tIns="0" rIns="0" bIns="0" rtlCol="0" anchor="t">
            <a:spAutoFit/>
          </a:bodyPr>
          <a:lstStyle/>
          <a:p>
            <a:pPr algn="ctr">
              <a:lnSpc>
                <a:spcPts val="4250"/>
              </a:lnSpc>
            </a:pPr>
            <a:r>
              <a:rPr lang="en-US" sz="2625" b="1">
                <a:solidFill>
                  <a:srgbClr val="FFFFFF"/>
                </a:solidFill>
                <a:latin typeface="Crimson Pro Bold"/>
                <a:ea typeface="Crimson Pro Bold"/>
                <a:cs typeface="Crimson Pro Bold"/>
                <a:sym typeface="Crimson Pro Bold"/>
              </a:rPr>
              <a:t>4</a:t>
            </a:r>
          </a:p>
        </p:txBody>
      </p:sp>
      <p:sp>
        <p:nvSpPr>
          <p:cNvPr id="45" name="TextBox 45"/>
          <p:cNvSpPr txBox="1"/>
          <p:nvPr/>
        </p:nvSpPr>
        <p:spPr>
          <a:xfrm>
            <a:off x="3058120" y="7956946"/>
            <a:ext cx="3878015"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Output to Mobile / Screen</a:t>
            </a:r>
          </a:p>
        </p:txBody>
      </p:sp>
      <p:sp>
        <p:nvSpPr>
          <p:cNvPr id="46" name="TextBox 46"/>
          <p:cNvSpPr txBox="1"/>
          <p:nvPr/>
        </p:nvSpPr>
        <p:spPr>
          <a:xfrm>
            <a:off x="1313855" y="8512820"/>
            <a:ext cx="7366695"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Real-time results</a:t>
            </a:r>
          </a:p>
        </p:txBody>
      </p:sp>
      <p:grpSp>
        <p:nvGrpSpPr>
          <p:cNvPr id="47" name="Group 47"/>
          <p:cNvGrpSpPr/>
          <p:nvPr/>
        </p:nvGrpSpPr>
        <p:grpSpPr>
          <a:xfrm>
            <a:off x="9285685" y="7276802"/>
            <a:ext cx="8009930" cy="2096989"/>
            <a:chOff x="0" y="0"/>
            <a:chExt cx="10679907" cy="2795985"/>
          </a:xfrm>
        </p:grpSpPr>
        <p:sp>
          <p:nvSpPr>
            <p:cNvPr id="48" name="Freeform 48"/>
            <p:cNvSpPr/>
            <p:nvPr/>
          </p:nvSpPr>
          <p:spPr>
            <a:xfrm>
              <a:off x="0" y="0"/>
              <a:ext cx="10679938" cy="2796032"/>
            </a:xfrm>
            <a:custGeom>
              <a:avLst/>
              <a:gdLst/>
              <a:ahLst/>
              <a:cxnLst/>
              <a:rect l="l" t="t" r="r" b="b"/>
              <a:pathLst>
                <a:path w="10679938" h="2796032">
                  <a:moveTo>
                    <a:pt x="0" y="243840"/>
                  </a:moveTo>
                  <a:cubicBezTo>
                    <a:pt x="0" y="109220"/>
                    <a:pt x="109220" y="0"/>
                    <a:pt x="243840" y="0"/>
                  </a:cubicBezTo>
                  <a:lnTo>
                    <a:pt x="10436098" y="0"/>
                  </a:lnTo>
                  <a:cubicBezTo>
                    <a:pt x="10570718" y="0"/>
                    <a:pt x="10679938" y="109220"/>
                    <a:pt x="10679938" y="243840"/>
                  </a:cubicBezTo>
                  <a:lnTo>
                    <a:pt x="10679938" y="2552192"/>
                  </a:lnTo>
                  <a:cubicBezTo>
                    <a:pt x="10679938" y="2686812"/>
                    <a:pt x="10570718" y="2796032"/>
                    <a:pt x="10436098" y="2796032"/>
                  </a:cubicBezTo>
                  <a:lnTo>
                    <a:pt x="243840" y="2796032"/>
                  </a:lnTo>
                  <a:cubicBezTo>
                    <a:pt x="109220" y="2796032"/>
                    <a:pt x="0" y="2686812"/>
                    <a:pt x="0" y="2552192"/>
                  </a:cubicBezTo>
                  <a:close/>
                </a:path>
              </a:pathLst>
            </a:custGeom>
            <a:solidFill>
              <a:srgbClr val="FFFCFA"/>
            </a:solidFill>
          </p:spPr>
        </p:sp>
      </p:grpSp>
      <p:grpSp>
        <p:nvGrpSpPr>
          <p:cNvPr id="49" name="Group 49"/>
          <p:cNvGrpSpPr/>
          <p:nvPr/>
        </p:nvGrpSpPr>
        <p:grpSpPr>
          <a:xfrm>
            <a:off x="9285685" y="7238702"/>
            <a:ext cx="8009930" cy="152400"/>
            <a:chOff x="0" y="0"/>
            <a:chExt cx="10679907" cy="203200"/>
          </a:xfrm>
        </p:grpSpPr>
        <p:sp>
          <p:nvSpPr>
            <p:cNvPr id="50" name="Freeform 50"/>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835E54"/>
            </a:solidFill>
          </p:spPr>
        </p:sp>
      </p:grpSp>
      <p:grpSp>
        <p:nvGrpSpPr>
          <p:cNvPr id="51" name="Group 51"/>
          <p:cNvGrpSpPr/>
          <p:nvPr/>
        </p:nvGrpSpPr>
        <p:grpSpPr>
          <a:xfrm>
            <a:off x="12865372" y="6851600"/>
            <a:ext cx="850553" cy="850552"/>
            <a:chOff x="0" y="0"/>
            <a:chExt cx="1134070" cy="1134070"/>
          </a:xfrm>
        </p:grpSpPr>
        <p:sp>
          <p:nvSpPr>
            <p:cNvPr id="52" name="Freeform 52"/>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53" name="Group 53"/>
          <p:cNvGrpSpPr>
            <a:grpSpLocks noChangeAspect="1"/>
          </p:cNvGrpSpPr>
          <p:nvPr/>
        </p:nvGrpSpPr>
        <p:grpSpPr>
          <a:xfrm>
            <a:off x="13120464" y="7064276"/>
            <a:ext cx="340221" cy="425203"/>
            <a:chOff x="0" y="0"/>
            <a:chExt cx="453628" cy="566937"/>
          </a:xfrm>
        </p:grpSpPr>
        <p:sp>
          <p:nvSpPr>
            <p:cNvPr id="54" name="Freeform 54"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6"/>
              <a:stretch>
                <a:fillRect t="-8" r="3" b="-10"/>
              </a:stretch>
            </a:blipFill>
          </p:spPr>
        </p:sp>
      </p:grpSp>
      <p:sp>
        <p:nvSpPr>
          <p:cNvPr id="55" name="TextBox 55"/>
          <p:cNvSpPr txBox="1"/>
          <p:nvPr/>
        </p:nvSpPr>
        <p:spPr>
          <a:xfrm>
            <a:off x="11267629" y="7956946"/>
            <a:ext cx="4045893" cy="408830"/>
          </a:xfrm>
          <a:prstGeom prst="rect">
            <a:avLst/>
          </a:prstGeom>
        </p:spPr>
        <p:txBody>
          <a:bodyPr lIns="0" tIns="0" rIns="0" bIns="0" rtlCol="0" anchor="t">
            <a:spAutoFit/>
          </a:bodyPr>
          <a:lstStyle/>
          <a:p>
            <a:pPr algn="ctr">
              <a:lnSpc>
                <a:spcPts val="3437"/>
              </a:lnSpc>
            </a:pPr>
            <a:r>
              <a:rPr lang="en-US" sz="2750" b="1" dirty="0">
                <a:solidFill>
                  <a:srgbClr val="443728"/>
                </a:solidFill>
                <a:latin typeface="Crimson Pro Bold"/>
                <a:ea typeface="Crimson Pro Bold"/>
                <a:cs typeface="Crimson Pro Bold"/>
                <a:sym typeface="Crimson Pro Bold"/>
              </a:rPr>
              <a:t>Cloud </a:t>
            </a:r>
            <a:r>
              <a:rPr lang="en-US" sz="2750" b="1">
                <a:solidFill>
                  <a:srgbClr val="443728"/>
                </a:solidFill>
                <a:latin typeface="Crimson Pro Bold"/>
                <a:ea typeface="Crimson Pro Bold"/>
                <a:cs typeface="Crimson Pro Bold"/>
                <a:sym typeface="Crimson Pro Bold"/>
              </a:rPr>
              <a:t>Feedback </a:t>
            </a:r>
            <a:endParaRPr lang="en-US" sz="2750" b="1" dirty="0">
              <a:solidFill>
                <a:srgbClr val="443728"/>
              </a:solidFill>
              <a:latin typeface="Crimson Pro Bold"/>
              <a:ea typeface="Crimson Pro Bold"/>
              <a:cs typeface="Crimson Pro Bold"/>
              <a:sym typeface="Crimson Pro Bold"/>
            </a:endParaRPr>
          </a:p>
        </p:txBody>
      </p:sp>
      <p:sp>
        <p:nvSpPr>
          <p:cNvPr id="56" name="TextBox 56"/>
          <p:cNvSpPr txBox="1"/>
          <p:nvPr/>
        </p:nvSpPr>
        <p:spPr>
          <a:xfrm>
            <a:off x="9607302" y="8512820"/>
            <a:ext cx="7366695"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Data aggregation, model updates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119806"/>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88665" y="571128"/>
            <a:ext cx="7143452" cy="744290"/>
          </a:xfrm>
          <a:prstGeom prst="rect">
            <a:avLst/>
          </a:prstGeom>
        </p:spPr>
        <p:txBody>
          <a:bodyPr lIns="0" tIns="0" rIns="0" bIns="0" rtlCol="0" anchor="t">
            <a:spAutoFit/>
          </a:bodyPr>
          <a:lstStyle/>
          <a:p>
            <a:pPr algn="l">
              <a:lnSpc>
                <a:spcPts val="5500"/>
              </a:lnSpc>
            </a:pPr>
            <a:r>
              <a:rPr lang="en-US" sz="4437" b="1" dirty="0">
                <a:solidFill>
                  <a:srgbClr val="443728"/>
                </a:solidFill>
                <a:latin typeface="Crimson Pro Bold"/>
                <a:ea typeface="Crimson Pro Bold"/>
                <a:cs typeface="Crimson Pro Bold"/>
                <a:sym typeface="Crimson Pro Bold"/>
              </a:rPr>
              <a:t>Key Learnings &amp; Future Scope</a:t>
            </a:r>
          </a:p>
        </p:txBody>
      </p:sp>
      <p:sp>
        <p:nvSpPr>
          <p:cNvPr id="7" name="TextBox 7"/>
          <p:cNvSpPr txBox="1"/>
          <p:nvPr/>
        </p:nvSpPr>
        <p:spPr>
          <a:xfrm>
            <a:off x="988665" y="2019300"/>
            <a:ext cx="3389859" cy="45228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Key Takeaways</a:t>
            </a:r>
          </a:p>
        </p:txBody>
      </p:sp>
      <p:sp>
        <p:nvSpPr>
          <p:cNvPr id="8" name="TextBox 8"/>
          <p:cNvSpPr txBox="1"/>
          <p:nvPr/>
        </p:nvSpPr>
        <p:spPr>
          <a:xfrm>
            <a:off x="988665" y="2630835"/>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FPGA = Low Power + Real-Time:</a:t>
            </a:r>
            <a:r>
              <a:rPr lang="en-US" sz="1750">
                <a:solidFill>
                  <a:srgbClr val="443728"/>
                </a:solidFill>
                <a:latin typeface="Open Sans"/>
                <a:ea typeface="Open Sans"/>
                <a:cs typeface="Open Sans"/>
                <a:sym typeface="Open Sans"/>
              </a:rPr>
              <a:t> Essential for portable and resource-constrained medical devices.</a:t>
            </a:r>
          </a:p>
        </p:txBody>
      </p:sp>
      <p:sp>
        <p:nvSpPr>
          <p:cNvPr id="9" name="TextBox 9"/>
          <p:cNvSpPr txBox="1"/>
          <p:nvPr/>
        </p:nvSpPr>
        <p:spPr>
          <a:xfrm>
            <a:off x="988665" y="3432573"/>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dirty="0">
                <a:solidFill>
                  <a:srgbClr val="443728"/>
                </a:solidFill>
                <a:latin typeface="Open Sans Bold"/>
                <a:ea typeface="Open Sans Bold"/>
                <a:cs typeface="Open Sans Bold"/>
                <a:sym typeface="Open Sans Bold"/>
              </a:rPr>
              <a:t>Edge AI Efficiency:</a:t>
            </a:r>
            <a:r>
              <a:rPr lang="en-US" sz="1750" dirty="0">
                <a:solidFill>
                  <a:srgbClr val="443728"/>
                </a:solidFill>
                <a:latin typeface="Open Sans"/>
                <a:ea typeface="Open Sans"/>
                <a:cs typeface="Open Sans"/>
                <a:sym typeface="Open Sans"/>
              </a:rPr>
              <a:t> CNN/ML models can run on edge devices with effective compression techniques.</a:t>
            </a:r>
          </a:p>
        </p:txBody>
      </p:sp>
      <p:sp>
        <p:nvSpPr>
          <p:cNvPr id="10" name="TextBox 10"/>
          <p:cNvSpPr txBox="1"/>
          <p:nvPr/>
        </p:nvSpPr>
        <p:spPr>
          <a:xfrm>
            <a:off x="988665" y="4234309"/>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Accessible Healthcare:</a:t>
            </a:r>
            <a:r>
              <a:rPr lang="en-US" sz="1750">
                <a:solidFill>
                  <a:srgbClr val="443728"/>
                </a:solidFill>
                <a:latin typeface="Open Sans"/>
                <a:ea typeface="Open Sans"/>
                <a:cs typeface="Open Sans"/>
                <a:sym typeface="Open Sans"/>
              </a:rPr>
              <a:t> AI solutions enable reliable diagnosis even in low-resource environments.</a:t>
            </a:r>
          </a:p>
        </p:txBody>
      </p:sp>
      <p:sp>
        <p:nvSpPr>
          <p:cNvPr id="11" name="TextBox 11"/>
          <p:cNvSpPr txBox="1"/>
          <p:nvPr/>
        </p:nvSpPr>
        <p:spPr>
          <a:xfrm>
            <a:off x="988665" y="5036046"/>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Portability is a Game-Changer:</a:t>
            </a:r>
            <a:r>
              <a:rPr lang="en-US" sz="1750">
                <a:solidFill>
                  <a:srgbClr val="443728"/>
                </a:solidFill>
                <a:latin typeface="Open Sans"/>
                <a:ea typeface="Open Sans"/>
                <a:cs typeface="Open Sans"/>
                <a:sym typeface="Open Sans"/>
              </a:rPr>
              <a:t> Enhances diagnostic reach and patient convenience.</a:t>
            </a:r>
          </a:p>
        </p:txBody>
      </p:sp>
      <p:sp>
        <p:nvSpPr>
          <p:cNvPr id="12" name="TextBox 12"/>
          <p:cNvSpPr txBox="1"/>
          <p:nvPr/>
        </p:nvSpPr>
        <p:spPr>
          <a:xfrm>
            <a:off x="9429155" y="2019300"/>
            <a:ext cx="3389859" cy="45228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What’s Next</a:t>
            </a:r>
          </a:p>
        </p:txBody>
      </p:sp>
      <p:grpSp>
        <p:nvGrpSpPr>
          <p:cNvPr id="13" name="Group 13"/>
          <p:cNvGrpSpPr>
            <a:grpSpLocks noChangeAspect="1"/>
          </p:cNvGrpSpPr>
          <p:nvPr/>
        </p:nvGrpSpPr>
        <p:grpSpPr>
          <a:xfrm>
            <a:off x="9429155" y="2725787"/>
            <a:ext cx="564951" cy="564951"/>
            <a:chOff x="0" y="0"/>
            <a:chExt cx="753268" cy="753268"/>
          </a:xfrm>
        </p:grpSpPr>
        <p:sp>
          <p:nvSpPr>
            <p:cNvPr id="14" name="Freeform 14"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3"/>
              <a:stretch>
                <a:fillRect r="-4" b="-4"/>
              </a:stretch>
            </a:blipFill>
          </p:spPr>
        </p:sp>
      </p:grpSp>
      <p:sp>
        <p:nvSpPr>
          <p:cNvPr id="15" name="TextBox 15"/>
          <p:cNvSpPr txBox="1"/>
          <p:nvPr/>
        </p:nvSpPr>
        <p:spPr>
          <a:xfrm>
            <a:off x="9429155" y="3506540"/>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Add Security Modules</a:t>
            </a:r>
          </a:p>
        </p:txBody>
      </p:sp>
      <p:grpSp>
        <p:nvGrpSpPr>
          <p:cNvPr id="16" name="Group 16"/>
          <p:cNvGrpSpPr>
            <a:grpSpLocks noChangeAspect="1"/>
          </p:cNvGrpSpPr>
          <p:nvPr/>
        </p:nvGrpSpPr>
        <p:grpSpPr>
          <a:xfrm>
            <a:off x="9429155" y="4499521"/>
            <a:ext cx="564951" cy="564951"/>
            <a:chOff x="0" y="0"/>
            <a:chExt cx="753268" cy="753268"/>
          </a:xfrm>
        </p:grpSpPr>
        <p:sp>
          <p:nvSpPr>
            <p:cNvPr id="17" name="Freeform 17"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4"/>
              <a:stretch>
                <a:fillRect r="-4" b="-4"/>
              </a:stretch>
            </a:blipFill>
          </p:spPr>
        </p:sp>
      </p:grpSp>
      <p:sp>
        <p:nvSpPr>
          <p:cNvPr id="18" name="TextBox 18"/>
          <p:cNvSpPr txBox="1"/>
          <p:nvPr/>
        </p:nvSpPr>
        <p:spPr>
          <a:xfrm>
            <a:off x="9429155" y="5280273"/>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Explore LSTM / Transformer blocks for complex data</a:t>
            </a:r>
          </a:p>
        </p:txBody>
      </p:sp>
      <p:grpSp>
        <p:nvGrpSpPr>
          <p:cNvPr id="19" name="Group 19"/>
          <p:cNvGrpSpPr>
            <a:grpSpLocks noChangeAspect="1"/>
          </p:cNvGrpSpPr>
          <p:nvPr/>
        </p:nvGrpSpPr>
        <p:grpSpPr>
          <a:xfrm>
            <a:off x="9429155" y="6273254"/>
            <a:ext cx="564951" cy="564951"/>
            <a:chOff x="0" y="0"/>
            <a:chExt cx="753268" cy="753268"/>
          </a:xfrm>
        </p:grpSpPr>
        <p:sp>
          <p:nvSpPr>
            <p:cNvPr id="20" name="Freeform 20"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5"/>
              <a:stretch>
                <a:fillRect r="-4" b="-4"/>
              </a:stretch>
            </a:blipFill>
          </p:spPr>
        </p:sp>
      </p:grpSp>
      <p:sp>
        <p:nvSpPr>
          <p:cNvPr id="21" name="TextBox 21"/>
          <p:cNvSpPr txBox="1"/>
          <p:nvPr/>
        </p:nvSpPr>
        <p:spPr>
          <a:xfrm>
            <a:off x="9429155" y="7054006"/>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Train on Diverse Regional Data</a:t>
            </a:r>
          </a:p>
        </p:txBody>
      </p:sp>
      <p:grpSp>
        <p:nvGrpSpPr>
          <p:cNvPr id="22" name="Group 22"/>
          <p:cNvGrpSpPr>
            <a:grpSpLocks noChangeAspect="1"/>
          </p:cNvGrpSpPr>
          <p:nvPr/>
        </p:nvGrpSpPr>
        <p:grpSpPr>
          <a:xfrm>
            <a:off x="9429155" y="8046987"/>
            <a:ext cx="564951" cy="564951"/>
            <a:chOff x="0" y="0"/>
            <a:chExt cx="753268" cy="753268"/>
          </a:xfrm>
        </p:grpSpPr>
        <p:sp>
          <p:nvSpPr>
            <p:cNvPr id="23" name="Freeform 23"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6"/>
              <a:stretch>
                <a:fillRect r="-4" b="-4"/>
              </a:stretch>
            </a:blipFill>
          </p:spPr>
        </p:sp>
      </p:grpSp>
      <p:sp>
        <p:nvSpPr>
          <p:cNvPr id="24" name="TextBox 24"/>
          <p:cNvSpPr txBox="1"/>
          <p:nvPr/>
        </p:nvSpPr>
        <p:spPr>
          <a:xfrm>
            <a:off x="9429155" y="8827740"/>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Optimize with TinyML for even smaller footprints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1528911"/>
            <a:ext cx="9012734" cy="933599"/>
          </a:xfrm>
          <a:prstGeom prst="rect">
            <a:avLst/>
          </a:prstGeom>
        </p:spPr>
        <p:txBody>
          <a:bodyPr lIns="0" tIns="0" rIns="0" bIns="0" rtlCol="0" anchor="t">
            <a:spAutoFit/>
          </a:bodyPr>
          <a:lstStyle/>
          <a:p>
            <a:pPr algn="l">
              <a:lnSpc>
                <a:spcPts val="6937"/>
              </a:lnSpc>
            </a:pPr>
            <a:r>
              <a:rPr lang="en-US" sz="5562" b="1">
                <a:solidFill>
                  <a:srgbClr val="443728"/>
                </a:solidFill>
                <a:latin typeface="Crimson Pro Bold"/>
                <a:ea typeface="Crimson Pro Bold"/>
                <a:cs typeface="Crimson Pro Bold"/>
                <a:sym typeface="Crimson Pro Bold"/>
              </a:rPr>
              <a:t>Summary &amp; What This Means</a:t>
            </a:r>
          </a:p>
        </p:txBody>
      </p:sp>
      <p:sp>
        <p:nvSpPr>
          <p:cNvPr id="7" name="TextBox 7"/>
          <p:cNvSpPr txBox="1"/>
          <p:nvPr/>
        </p:nvSpPr>
        <p:spPr>
          <a:xfrm>
            <a:off x="992238" y="2943820"/>
            <a:ext cx="16303526" cy="992981"/>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The integration of Edge AI and FPGA technologies promises to democratize healthcare by making advanced diagnostics more accessible and efficient.</a:t>
            </a:r>
          </a:p>
        </p:txBody>
      </p:sp>
      <p:grpSp>
        <p:nvGrpSpPr>
          <p:cNvPr id="8" name="Group 8"/>
          <p:cNvGrpSpPr>
            <a:grpSpLocks noChangeAspect="1"/>
          </p:cNvGrpSpPr>
          <p:nvPr/>
        </p:nvGrpSpPr>
        <p:grpSpPr>
          <a:xfrm>
            <a:off x="4162574" y="4438204"/>
            <a:ext cx="1811090" cy="1134070"/>
            <a:chOff x="0" y="0"/>
            <a:chExt cx="2414787" cy="1512093"/>
          </a:xfrm>
        </p:grpSpPr>
        <p:sp>
          <p:nvSpPr>
            <p:cNvPr id="9" name="Freeform 9"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3"/>
              <a:stretch>
                <a:fillRect t="-10" b="-12"/>
              </a:stretch>
            </a:blipFill>
          </p:spPr>
        </p:sp>
      </p:grpSp>
      <p:grpSp>
        <p:nvGrpSpPr>
          <p:cNvPr id="10" name="Group 10"/>
          <p:cNvGrpSpPr>
            <a:grpSpLocks noChangeAspect="1"/>
          </p:cNvGrpSpPr>
          <p:nvPr/>
        </p:nvGrpSpPr>
        <p:grpSpPr>
          <a:xfrm>
            <a:off x="6200477" y="4438204"/>
            <a:ext cx="1811090" cy="1134070"/>
            <a:chOff x="0" y="0"/>
            <a:chExt cx="2414787" cy="1512093"/>
          </a:xfrm>
        </p:grpSpPr>
        <p:sp>
          <p:nvSpPr>
            <p:cNvPr id="11" name="Freeform 11"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4"/>
              <a:stretch>
                <a:fillRect t="-10" b="-12"/>
              </a:stretch>
            </a:blipFill>
          </p:spPr>
        </p:sp>
      </p:grpSp>
      <p:grpSp>
        <p:nvGrpSpPr>
          <p:cNvPr id="12" name="Group 12"/>
          <p:cNvGrpSpPr>
            <a:grpSpLocks noChangeAspect="1"/>
          </p:cNvGrpSpPr>
          <p:nvPr/>
        </p:nvGrpSpPr>
        <p:grpSpPr>
          <a:xfrm>
            <a:off x="8238381" y="4438204"/>
            <a:ext cx="1811090" cy="1134070"/>
            <a:chOff x="0" y="0"/>
            <a:chExt cx="2414787" cy="1512093"/>
          </a:xfrm>
        </p:grpSpPr>
        <p:sp>
          <p:nvSpPr>
            <p:cNvPr id="13" name="Freeform 13"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5"/>
              <a:stretch>
                <a:fillRect t="-10" b="-12"/>
              </a:stretch>
            </a:blipFill>
          </p:spPr>
        </p:sp>
      </p:grpSp>
      <p:grpSp>
        <p:nvGrpSpPr>
          <p:cNvPr id="14" name="Group 14"/>
          <p:cNvGrpSpPr>
            <a:grpSpLocks noChangeAspect="1"/>
          </p:cNvGrpSpPr>
          <p:nvPr/>
        </p:nvGrpSpPr>
        <p:grpSpPr>
          <a:xfrm>
            <a:off x="10276285" y="4438204"/>
            <a:ext cx="1811090" cy="1134070"/>
            <a:chOff x="0" y="0"/>
            <a:chExt cx="2414787" cy="1512093"/>
          </a:xfrm>
        </p:grpSpPr>
        <p:sp>
          <p:nvSpPr>
            <p:cNvPr id="15" name="Freeform 15"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6"/>
              <a:stretch>
                <a:fillRect t="-10" b="-12"/>
              </a:stretch>
            </a:blipFill>
          </p:spPr>
        </p:sp>
      </p:grpSp>
      <p:grpSp>
        <p:nvGrpSpPr>
          <p:cNvPr id="16" name="Group 16"/>
          <p:cNvGrpSpPr>
            <a:grpSpLocks noChangeAspect="1"/>
          </p:cNvGrpSpPr>
          <p:nvPr/>
        </p:nvGrpSpPr>
        <p:grpSpPr>
          <a:xfrm>
            <a:off x="12314187" y="4438204"/>
            <a:ext cx="1811090" cy="1134070"/>
            <a:chOff x="0" y="0"/>
            <a:chExt cx="2414787" cy="1512093"/>
          </a:xfrm>
        </p:grpSpPr>
        <p:sp>
          <p:nvSpPr>
            <p:cNvPr id="17" name="Freeform 17"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7"/>
              <a:stretch>
                <a:fillRect t="-10" b="-12"/>
              </a:stretch>
            </a:blipFill>
          </p:spPr>
        </p:sp>
      </p:grpSp>
      <p:sp>
        <p:nvSpPr>
          <p:cNvPr id="18" name="TextBox 18"/>
          <p:cNvSpPr txBox="1"/>
          <p:nvPr/>
        </p:nvSpPr>
        <p:spPr>
          <a:xfrm>
            <a:off x="1417439" y="6306890"/>
            <a:ext cx="15878324" cy="539354"/>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“Edge AI + FPGA enables affordable, fast, and reliable diagnosis for all — from urban hospitals to rural clinics.”</a:t>
            </a:r>
          </a:p>
        </p:txBody>
      </p:sp>
      <p:grpSp>
        <p:nvGrpSpPr>
          <p:cNvPr id="19" name="Group 19"/>
          <p:cNvGrpSpPr/>
          <p:nvPr/>
        </p:nvGrpSpPr>
        <p:grpSpPr>
          <a:xfrm>
            <a:off x="992238" y="6073676"/>
            <a:ext cx="38100" cy="1091505"/>
            <a:chOff x="0" y="0"/>
            <a:chExt cx="50800" cy="1455340"/>
          </a:xfrm>
        </p:grpSpPr>
        <p:sp>
          <p:nvSpPr>
            <p:cNvPr id="20" name="Freeform 20"/>
            <p:cNvSpPr/>
            <p:nvPr/>
          </p:nvSpPr>
          <p:spPr>
            <a:xfrm>
              <a:off x="0" y="0"/>
              <a:ext cx="50800" cy="1455293"/>
            </a:xfrm>
            <a:custGeom>
              <a:avLst/>
              <a:gdLst/>
              <a:ahLst/>
              <a:cxnLst/>
              <a:rect l="l" t="t" r="r" b="b"/>
              <a:pathLst>
                <a:path w="50800" h="1455293">
                  <a:moveTo>
                    <a:pt x="0" y="0"/>
                  </a:moveTo>
                  <a:lnTo>
                    <a:pt x="50800" y="0"/>
                  </a:lnTo>
                  <a:lnTo>
                    <a:pt x="50800" y="1455293"/>
                  </a:lnTo>
                  <a:lnTo>
                    <a:pt x="0" y="1455293"/>
                  </a:lnTo>
                  <a:close/>
                </a:path>
              </a:pathLst>
            </a:custGeom>
            <a:solidFill>
              <a:srgbClr val="835E54"/>
            </a:solidFill>
          </p:spPr>
        </p:sp>
      </p:grpSp>
      <p:sp>
        <p:nvSpPr>
          <p:cNvPr id="21" name="TextBox 21"/>
          <p:cNvSpPr txBox="1"/>
          <p:nvPr/>
        </p:nvSpPr>
        <p:spPr>
          <a:xfrm>
            <a:off x="992238" y="7398395"/>
            <a:ext cx="16303526"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Thank You</a:t>
            </a:r>
          </a:p>
        </p:txBody>
      </p:sp>
      <p:sp>
        <p:nvSpPr>
          <p:cNvPr id="22" name="TextBox 22"/>
          <p:cNvSpPr txBox="1"/>
          <p:nvPr/>
        </p:nvSpPr>
        <p:spPr>
          <a:xfrm>
            <a:off x="992238" y="8170961"/>
            <a:ext cx="16303526"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Praveen Kumar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648749"/>
            <a:ext cx="14749611" cy="933599"/>
          </a:xfrm>
          <a:prstGeom prst="rect">
            <a:avLst/>
          </a:prstGeom>
        </p:spPr>
        <p:txBody>
          <a:bodyPr lIns="0" tIns="0" rIns="0" bIns="0" rtlCol="0" anchor="t">
            <a:spAutoFit/>
          </a:bodyPr>
          <a:lstStyle/>
          <a:p>
            <a:pPr algn="l">
              <a:lnSpc>
                <a:spcPts val="6937"/>
              </a:lnSpc>
            </a:pPr>
            <a:r>
              <a:rPr lang="en-US" sz="5562" b="1" dirty="0">
                <a:solidFill>
                  <a:srgbClr val="443728"/>
                </a:solidFill>
                <a:latin typeface="Crimson Pro Bold"/>
                <a:ea typeface="Crimson Pro Bold"/>
                <a:cs typeface="Crimson Pro Bold"/>
                <a:sym typeface="Crimson Pro Bold"/>
              </a:rPr>
              <a:t>Exploring New Horizons: Our Innovative Projects</a:t>
            </a:r>
          </a:p>
        </p:txBody>
      </p:sp>
      <p:sp>
        <p:nvSpPr>
          <p:cNvPr id="7" name="TextBox 7"/>
          <p:cNvSpPr txBox="1"/>
          <p:nvPr/>
        </p:nvSpPr>
        <p:spPr>
          <a:xfrm>
            <a:off x="992238" y="2400300"/>
            <a:ext cx="16303526" cy="1446610"/>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Beyond our core research, we are actively developing groundbreaking projects that push the boundaries of edge intelligence in healthcare and environmental monitoring. These initiatives leverage our expertise in FPGAs and AI to address critical real-world challenges.</a:t>
            </a:r>
          </a:p>
        </p:txBody>
      </p:sp>
      <p:grpSp>
        <p:nvGrpSpPr>
          <p:cNvPr id="8" name="Group 8"/>
          <p:cNvGrpSpPr>
            <a:grpSpLocks noChangeAspect="1"/>
          </p:cNvGrpSpPr>
          <p:nvPr/>
        </p:nvGrpSpPr>
        <p:grpSpPr>
          <a:xfrm>
            <a:off x="992238" y="4165847"/>
            <a:ext cx="3014960" cy="1863329"/>
            <a:chOff x="0" y="0"/>
            <a:chExt cx="4019947" cy="2484438"/>
          </a:xfrm>
        </p:grpSpPr>
        <p:sp>
          <p:nvSpPr>
            <p:cNvPr id="9" name="Freeform 9"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3"/>
              <a:stretch>
                <a:fillRect t="-21" b="-19"/>
              </a:stretch>
            </a:blipFill>
          </p:spPr>
        </p:sp>
      </p:grpSp>
      <p:sp>
        <p:nvSpPr>
          <p:cNvPr id="10" name="TextBox 10"/>
          <p:cNvSpPr txBox="1"/>
          <p:nvPr/>
        </p:nvSpPr>
        <p:spPr>
          <a:xfrm>
            <a:off x="992238" y="6354961"/>
            <a:ext cx="5198269" cy="914400"/>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The Critical Path: Neurological Co-processor Development</a:t>
            </a:r>
          </a:p>
        </p:txBody>
      </p:sp>
      <p:sp>
        <p:nvSpPr>
          <p:cNvPr id="11" name="TextBox 11"/>
          <p:cNvSpPr txBox="1"/>
          <p:nvPr/>
        </p:nvSpPr>
        <p:spPr>
          <a:xfrm>
            <a:off x="992238" y="7353746"/>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Revolutionizing brain-computer interfaces with dedicated co-processing units for real-time neural data analysis.</a:t>
            </a:r>
          </a:p>
        </p:txBody>
      </p:sp>
      <p:grpSp>
        <p:nvGrpSpPr>
          <p:cNvPr id="12" name="Group 12"/>
          <p:cNvGrpSpPr>
            <a:grpSpLocks noChangeAspect="1"/>
          </p:cNvGrpSpPr>
          <p:nvPr/>
        </p:nvGrpSpPr>
        <p:grpSpPr>
          <a:xfrm>
            <a:off x="6544866" y="4165847"/>
            <a:ext cx="3014960" cy="1863329"/>
            <a:chOff x="0" y="0"/>
            <a:chExt cx="4019947" cy="2484438"/>
          </a:xfrm>
        </p:grpSpPr>
        <p:sp>
          <p:nvSpPr>
            <p:cNvPr id="13" name="Freeform 13"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4"/>
              <a:stretch>
                <a:fillRect t="-21" b="-19"/>
              </a:stretch>
            </a:blipFill>
          </p:spPr>
        </p:sp>
      </p:grpSp>
      <p:sp>
        <p:nvSpPr>
          <p:cNvPr id="14" name="TextBox 14"/>
          <p:cNvSpPr txBox="1"/>
          <p:nvPr/>
        </p:nvSpPr>
        <p:spPr>
          <a:xfrm>
            <a:off x="6544866" y="6354961"/>
            <a:ext cx="5198269" cy="914400"/>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Project Sentinel: Eco-Acoustic Monitoring</a:t>
            </a:r>
          </a:p>
        </p:txBody>
      </p:sp>
      <p:sp>
        <p:nvSpPr>
          <p:cNvPr id="15" name="TextBox 15"/>
          <p:cNvSpPr txBox="1"/>
          <p:nvPr/>
        </p:nvSpPr>
        <p:spPr>
          <a:xfrm>
            <a:off x="6544866" y="7353746"/>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Utilizing advanced acoustic sensors and AI for real-time biodiversity monitoring and environmental health assessment.</a:t>
            </a:r>
          </a:p>
        </p:txBody>
      </p:sp>
      <p:grpSp>
        <p:nvGrpSpPr>
          <p:cNvPr id="16" name="Group 16"/>
          <p:cNvGrpSpPr>
            <a:grpSpLocks noChangeAspect="1"/>
          </p:cNvGrpSpPr>
          <p:nvPr/>
        </p:nvGrpSpPr>
        <p:grpSpPr>
          <a:xfrm>
            <a:off x="12097494" y="4165847"/>
            <a:ext cx="3014960" cy="1863329"/>
            <a:chOff x="0" y="0"/>
            <a:chExt cx="4019947" cy="2484438"/>
          </a:xfrm>
        </p:grpSpPr>
        <p:sp>
          <p:nvSpPr>
            <p:cNvPr id="17" name="Freeform 17"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5"/>
              <a:stretch>
                <a:fillRect t="-21" b="-19"/>
              </a:stretch>
            </a:blipFill>
          </p:spPr>
        </p:sp>
      </p:grpSp>
      <p:sp>
        <p:nvSpPr>
          <p:cNvPr id="18" name="TextBox 18"/>
          <p:cNvSpPr txBox="1"/>
          <p:nvPr/>
        </p:nvSpPr>
        <p:spPr>
          <a:xfrm>
            <a:off x="12097494" y="6354961"/>
            <a:ext cx="5198269" cy="914400"/>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Project Prana: Digital Olfaction System-on-Chip</a:t>
            </a:r>
          </a:p>
        </p:txBody>
      </p:sp>
      <p:sp>
        <p:nvSpPr>
          <p:cNvPr id="19" name="TextBox 19"/>
          <p:cNvSpPr txBox="1"/>
          <p:nvPr/>
        </p:nvSpPr>
        <p:spPr>
          <a:xfrm>
            <a:off x="12097494" y="7353746"/>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Developing compact, intelligent systems capable of 'smelling' and analyzing complex chemical signatures for diagnostic 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763786"/>
            <a:ext cx="16303526" cy="1819572"/>
          </a:xfrm>
          <a:prstGeom prst="rect">
            <a:avLst/>
          </a:prstGeom>
        </p:spPr>
        <p:txBody>
          <a:bodyPr lIns="0" tIns="0" rIns="0" bIns="0" rtlCol="0" anchor="t">
            <a:spAutoFit/>
          </a:bodyPr>
          <a:lstStyle/>
          <a:p>
            <a:pPr algn="l">
              <a:lnSpc>
                <a:spcPts val="6937"/>
              </a:lnSpc>
            </a:pPr>
            <a:r>
              <a:rPr lang="en-US" sz="5562" b="1">
                <a:solidFill>
                  <a:srgbClr val="443728"/>
                </a:solidFill>
                <a:latin typeface="Crimson Pro Bold"/>
                <a:ea typeface="Crimson Pro Bold"/>
                <a:cs typeface="Crimson Pro Bold"/>
                <a:sym typeface="Crimson Pro Bold"/>
              </a:rPr>
              <a:t>The Critical Path: Neurological Co-processor Development</a:t>
            </a:r>
          </a:p>
        </p:txBody>
      </p:sp>
      <p:sp>
        <p:nvSpPr>
          <p:cNvPr id="7" name="TextBox 7"/>
          <p:cNvSpPr txBox="1"/>
          <p:nvPr/>
        </p:nvSpPr>
        <p:spPr>
          <a:xfrm>
            <a:off x="992238" y="3064669"/>
            <a:ext cx="16303526" cy="992981"/>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Our strategic analysis identifies key pathways for developing a real-time, low-power co-processor for decoding neurological biomarkers, focusing on accelerated clinical impact.</a:t>
            </a:r>
          </a:p>
        </p:txBody>
      </p:sp>
      <p:grpSp>
        <p:nvGrpSpPr>
          <p:cNvPr id="8" name="Group 8"/>
          <p:cNvGrpSpPr>
            <a:grpSpLocks noChangeAspect="1"/>
          </p:cNvGrpSpPr>
          <p:nvPr/>
        </p:nvGrpSpPr>
        <p:grpSpPr>
          <a:xfrm>
            <a:off x="992238" y="4376589"/>
            <a:ext cx="3014960" cy="1863329"/>
            <a:chOff x="0" y="0"/>
            <a:chExt cx="4019947" cy="2484438"/>
          </a:xfrm>
        </p:grpSpPr>
        <p:sp>
          <p:nvSpPr>
            <p:cNvPr id="9" name="Freeform 9"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3"/>
              <a:stretch>
                <a:fillRect t="-21" b="-19"/>
              </a:stretch>
            </a:blipFill>
          </p:spPr>
        </p:sp>
      </p:grpSp>
      <p:sp>
        <p:nvSpPr>
          <p:cNvPr id="10" name="TextBox 10"/>
          <p:cNvSpPr txBox="1"/>
          <p:nvPr/>
        </p:nvSpPr>
        <p:spPr>
          <a:xfrm>
            <a:off x="992238" y="6565701"/>
            <a:ext cx="4822031" cy="471487"/>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Hardware-Algorithm Co-Design</a:t>
            </a:r>
          </a:p>
        </p:txBody>
      </p:sp>
      <p:sp>
        <p:nvSpPr>
          <p:cNvPr id="11" name="TextBox 11"/>
          <p:cNvSpPr txBox="1"/>
          <p:nvPr/>
        </p:nvSpPr>
        <p:spPr>
          <a:xfrm>
            <a:off x="992238" y="7121575"/>
            <a:ext cx="5198269" cy="2353866"/>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Develop heterogeneous ASICs with advanced architectures for real-time processing, leveraging Quantization-Aware Training and Hardware-Aware NAS.</a:t>
            </a:r>
          </a:p>
        </p:txBody>
      </p:sp>
      <p:grpSp>
        <p:nvGrpSpPr>
          <p:cNvPr id="12" name="Group 12"/>
          <p:cNvGrpSpPr>
            <a:grpSpLocks noChangeAspect="1"/>
          </p:cNvGrpSpPr>
          <p:nvPr/>
        </p:nvGrpSpPr>
        <p:grpSpPr>
          <a:xfrm>
            <a:off x="6544866" y="4376589"/>
            <a:ext cx="3014960" cy="1863329"/>
            <a:chOff x="0" y="0"/>
            <a:chExt cx="4019947" cy="2484438"/>
          </a:xfrm>
        </p:grpSpPr>
        <p:sp>
          <p:nvSpPr>
            <p:cNvPr id="13" name="Freeform 13"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4"/>
              <a:stretch>
                <a:fillRect t="-21" b="-19"/>
              </a:stretch>
            </a:blipFill>
          </p:spPr>
        </p:sp>
      </p:grpSp>
      <p:sp>
        <p:nvSpPr>
          <p:cNvPr id="14" name="TextBox 14"/>
          <p:cNvSpPr txBox="1"/>
          <p:nvPr/>
        </p:nvSpPr>
        <p:spPr>
          <a:xfrm>
            <a:off x="6544866" y="6565701"/>
            <a:ext cx="4455021" cy="471487"/>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Clinical Biomarker Validation</a:t>
            </a:r>
          </a:p>
        </p:txBody>
      </p:sp>
      <p:sp>
        <p:nvSpPr>
          <p:cNvPr id="15" name="TextBox 15"/>
          <p:cNvSpPr txBox="1"/>
          <p:nvPr/>
        </p:nvSpPr>
        <p:spPr>
          <a:xfrm>
            <a:off x="6544866" y="7121575"/>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Conduct rigorous, parallel clinical research to validate multi-modal biomarkers (vocal, motor, cognitive) across diverse patient populations.</a:t>
            </a:r>
          </a:p>
        </p:txBody>
      </p:sp>
      <p:grpSp>
        <p:nvGrpSpPr>
          <p:cNvPr id="16" name="Group 16"/>
          <p:cNvGrpSpPr>
            <a:grpSpLocks noChangeAspect="1"/>
          </p:cNvGrpSpPr>
          <p:nvPr/>
        </p:nvGrpSpPr>
        <p:grpSpPr>
          <a:xfrm>
            <a:off x="12097494" y="4376589"/>
            <a:ext cx="3014960" cy="1863329"/>
            <a:chOff x="0" y="0"/>
            <a:chExt cx="4019947" cy="2484438"/>
          </a:xfrm>
        </p:grpSpPr>
        <p:sp>
          <p:nvSpPr>
            <p:cNvPr id="17" name="Freeform 17"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5"/>
              <a:stretch>
                <a:fillRect t="-21" b="-19"/>
              </a:stretch>
            </a:blipFill>
          </p:spPr>
        </p:sp>
      </p:grpSp>
      <p:sp>
        <p:nvSpPr>
          <p:cNvPr id="18" name="TextBox 18"/>
          <p:cNvSpPr txBox="1"/>
          <p:nvPr/>
        </p:nvSpPr>
        <p:spPr>
          <a:xfrm>
            <a:off x="12097494" y="6565701"/>
            <a:ext cx="4989165" cy="471487"/>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Regulatory &amp; Ethical Compliance</a:t>
            </a:r>
          </a:p>
        </p:txBody>
      </p:sp>
      <p:sp>
        <p:nvSpPr>
          <p:cNvPr id="19" name="TextBox 19"/>
          <p:cNvSpPr txBox="1"/>
          <p:nvPr/>
        </p:nvSpPr>
        <p:spPr>
          <a:xfrm>
            <a:off x="12097494" y="7121575"/>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Adhere to stringent FDA medical device regulations, ensuring privacy-by-design through on-device processing and federated learning.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8150721" y="959644"/>
            <a:ext cx="8844557" cy="648741"/>
          </a:xfrm>
          <a:prstGeom prst="rect">
            <a:avLst/>
          </a:prstGeom>
        </p:spPr>
        <p:txBody>
          <a:bodyPr lIns="0" tIns="0" rIns="0" bIns="0" rtlCol="0" anchor="t">
            <a:spAutoFit/>
          </a:bodyPr>
          <a:lstStyle/>
          <a:p>
            <a:pPr algn="ctr">
              <a:lnSpc>
                <a:spcPts val="4875"/>
              </a:lnSpc>
            </a:pPr>
            <a:r>
              <a:rPr lang="en-US" sz="3875" b="1">
                <a:solidFill>
                  <a:srgbClr val="443728"/>
                </a:solidFill>
                <a:latin typeface="Crimson Pro Bold"/>
                <a:ea typeface="Crimson Pro Bold"/>
                <a:cs typeface="Crimson Pro Bold"/>
                <a:sym typeface="Crimson Pro Bold"/>
              </a:rPr>
              <a:t>Project Sentinel: Eco-Acoustic Monitoring</a:t>
            </a:r>
          </a:p>
        </p:txBody>
      </p:sp>
      <p:sp>
        <p:nvSpPr>
          <p:cNvPr id="9" name="TextBox 9"/>
          <p:cNvSpPr txBox="1"/>
          <p:nvPr/>
        </p:nvSpPr>
        <p:spPr>
          <a:xfrm>
            <a:off x="7850237" y="1848891"/>
            <a:ext cx="9445526" cy="692349"/>
          </a:xfrm>
          <a:prstGeom prst="rect">
            <a:avLst/>
          </a:prstGeom>
        </p:spPr>
        <p:txBody>
          <a:bodyPr lIns="0" tIns="0" rIns="0" bIns="0" rtlCol="0" anchor="t">
            <a:spAutoFit/>
          </a:bodyPr>
          <a:lstStyle/>
          <a:p>
            <a:pPr algn="l">
              <a:lnSpc>
                <a:spcPts val="2499"/>
              </a:lnSpc>
            </a:pPr>
            <a:r>
              <a:rPr lang="en-US" sz="1562">
                <a:solidFill>
                  <a:srgbClr val="443728"/>
                </a:solidFill>
                <a:latin typeface="Open Sans"/>
                <a:ea typeface="Open Sans"/>
                <a:cs typeface="Open Sans"/>
                <a:sym typeface="Open Sans"/>
              </a:rPr>
              <a:t>This initiative proposes deploying thousands of low-cost, autonomous sentinel devices for real-time ecosystem monitoring, combining ultra-low-power hardware with on-device AI.</a:t>
            </a:r>
          </a:p>
        </p:txBody>
      </p:sp>
      <p:sp>
        <p:nvSpPr>
          <p:cNvPr id="10" name="TextBox 10"/>
          <p:cNvSpPr txBox="1"/>
          <p:nvPr/>
        </p:nvSpPr>
        <p:spPr>
          <a:xfrm>
            <a:off x="7850237" y="2819846"/>
            <a:ext cx="2977009" cy="391120"/>
          </a:xfrm>
          <a:prstGeom prst="rect">
            <a:avLst/>
          </a:prstGeom>
        </p:spPr>
        <p:txBody>
          <a:bodyPr lIns="0" tIns="0" rIns="0" bIns="0" rtlCol="0" anchor="t">
            <a:spAutoFit/>
          </a:bodyPr>
          <a:lstStyle/>
          <a:p>
            <a:pPr algn="l">
              <a:lnSpc>
                <a:spcPts val="2875"/>
              </a:lnSpc>
            </a:pPr>
            <a:r>
              <a:rPr lang="en-US" sz="2312" b="1">
                <a:solidFill>
                  <a:srgbClr val="443728"/>
                </a:solidFill>
                <a:latin typeface="Crimson Pro Bold"/>
                <a:ea typeface="Crimson Pro Bold"/>
                <a:cs typeface="Crimson Pro Bold"/>
                <a:sym typeface="Crimson Pro Bold"/>
              </a:rPr>
              <a:t>Four Core Pillars:</a:t>
            </a:r>
          </a:p>
        </p:txBody>
      </p:sp>
      <p:sp>
        <p:nvSpPr>
          <p:cNvPr id="11" name="TextBox 11"/>
          <p:cNvSpPr txBox="1"/>
          <p:nvPr/>
        </p:nvSpPr>
        <p:spPr>
          <a:xfrm>
            <a:off x="7850237" y="3451472"/>
            <a:ext cx="9445526" cy="374749"/>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43728"/>
                </a:solidFill>
                <a:latin typeface="Open Sans Bold"/>
                <a:ea typeface="Open Sans Bold"/>
                <a:cs typeface="Open Sans Bold"/>
                <a:sym typeface="Open Sans Bold"/>
              </a:rPr>
              <a:t>Microwatt-Power SoC:</a:t>
            </a:r>
            <a:r>
              <a:rPr lang="en-US" sz="1562">
                <a:solidFill>
                  <a:srgbClr val="443728"/>
                </a:solidFill>
                <a:latin typeface="Open Sans"/>
                <a:ea typeface="Open Sans"/>
                <a:cs typeface="Open Sans"/>
                <a:sym typeface="Open Sans"/>
              </a:rPr>
              <a:t> Event-driven hardware for extreme power conservation.</a:t>
            </a:r>
          </a:p>
        </p:txBody>
      </p:sp>
      <p:sp>
        <p:nvSpPr>
          <p:cNvPr id="12" name="TextBox 12"/>
          <p:cNvSpPr txBox="1"/>
          <p:nvPr/>
        </p:nvSpPr>
        <p:spPr>
          <a:xfrm>
            <a:off x="7850237" y="3838426"/>
            <a:ext cx="9445526" cy="374749"/>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43728"/>
                </a:solidFill>
                <a:latin typeface="Open Sans Bold"/>
                <a:ea typeface="Open Sans Bold"/>
                <a:cs typeface="Open Sans Bold"/>
                <a:sym typeface="Open Sans Bold"/>
              </a:rPr>
              <a:t>On-Device AI Brain:</a:t>
            </a:r>
            <a:r>
              <a:rPr lang="en-US" sz="1562">
                <a:solidFill>
                  <a:srgbClr val="443728"/>
                </a:solidFill>
                <a:latin typeface="Open Sans"/>
                <a:ea typeface="Open Sans"/>
                <a:cs typeface="Open Sans"/>
                <a:sym typeface="Open Sans"/>
              </a:rPr>
              <a:t> Lightweight CRNN for species &amp; threat identification.</a:t>
            </a:r>
          </a:p>
        </p:txBody>
      </p:sp>
      <p:sp>
        <p:nvSpPr>
          <p:cNvPr id="13" name="TextBox 13"/>
          <p:cNvSpPr txBox="1"/>
          <p:nvPr/>
        </p:nvSpPr>
        <p:spPr>
          <a:xfrm>
            <a:off x="7850237" y="4225379"/>
            <a:ext cx="9445526" cy="374749"/>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43728"/>
                </a:solidFill>
                <a:latin typeface="Open Sans Bold"/>
                <a:ea typeface="Open Sans Bold"/>
                <a:cs typeface="Open Sans Bold"/>
                <a:sym typeface="Open Sans Bold"/>
              </a:rPr>
              <a:t>Global LPWAN Network:</a:t>
            </a:r>
            <a:r>
              <a:rPr lang="en-US" sz="1562">
                <a:solidFill>
                  <a:srgbClr val="443728"/>
                </a:solidFill>
                <a:latin typeface="Open Sans"/>
                <a:ea typeface="Open Sans"/>
                <a:cs typeface="Open Sans"/>
                <a:sym typeface="Open Sans"/>
              </a:rPr>
              <a:t> LoRaWAN for remote, low-power data transmission.</a:t>
            </a:r>
          </a:p>
        </p:txBody>
      </p:sp>
      <p:sp>
        <p:nvSpPr>
          <p:cNvPr id="14" name="TextBox 14"/>
          <p:cNvSpPr txBox="1"/>
          <p:nvPr/>
        </p:nvSpPr>
        <p:spPr>
          <a:xfrm>
            <a:off x="7850237" y="4612332"/>
            <a:ext cx="9445526" cy="374749"/>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43728"/>
                </a:solidFill>
                <a:latin typeface="Open Sans Bold"/>
                <a:ea typeface="Open Sans Bold"/>
                <a:cs typeface="Open Sans Bold"/>
                <a:sym typeface="Open Sans Bold"/>
              </a:rPr>
              <a:t>Event-Driven Data Platform:</a:t>
            </a:r>
            <a:r>
              <a:rPr lang="en-US" sz="1562">
                <a:solidFill>
                  <a:srgbClr val="443728"/>
                </a:solidFill>
                <a:latin typeface="Open Sans"/>
                <a:ea typeface="Open Sans"/>
                <a:cs typeface="Open Sans"/>
                <a:sym typeface="Open Sans"/>
              </a:rPr>
              <a:t> Scalable cloud for real-time insights.</a:t>
            </a:r>
          </a:p>
        </p:txBody>
      </p:sp>
      <p:sp>
        <p:nvSpPr>
          <p:cNvPr id="15" name="TextBox 15"/>
          <p:cNvSpPr txBox="1"/>
          <p:nvPr/>
        </p:nvSpPr>
        <p:spPr>
          <a:xfrm>
            <a:off x="7850237" y="5265687"/>
            <a:ext cx="4221956" cy="391120"/>
          </a:xfrm>
          <a:prstGeom prst="rect">
            <a:avLst/>
          </a:prstGeom>
        </p:spPr>
        <p:txBody>
          <a:bodyPr lIns="0" tIns="0" rIns="0" bIns="0" rtlCol="0" anchor="t">
            <a:spAutoFit/>
          </a:bodyPr>
          <a:lstStyle/>
          <a:p>
            <a:pPr algn="l">
              <a:lnSpc>
                <a:spcPts val="2875"/>
              </a:lnSpc>
            </a:pPr>
            <a:r>
              <a:rPr lang="en-US" sz="2312" b="1">
                <a:solidFill>
                  <a:srgbClr val="443728"/>
                </a:solidFill>
                <a:latin typeface="Crimson Pro Bold"/>
                <a:ea typeface="Crimson Pro Bold"/>
                <a:cs typeface="Crimson Pro Bold"/>
                <a:sym typeface="Crimson Pro Bold"/>
              </a:rPr>
              <a:t>Development Roadmap (Phased):</a:t>
            </a:r>
          </a:p>
        </p:txBody>
      </p:sp>
      <p:grpSp>
        <p:nvGrpSpPr>
          <p:cNvPr id="16" name="Group 16"/>
          <p:cNvGrpSpPr/>
          <p:nvPr/>
        </p:nvGrpSpPr>
        <p:grpSpPr>
          <a:xfrm>
            <a:off x="7850237" y="6177706"/>
            <a:ext cx="9445526" cy="28575"/>
            <a:chOff x="0" y="0"/>
            <a:chExt cx="12594035" cy="38100"/>
          </a:xfrm>
        </p:grpSpPr>
        <p:sp>
          <p:nvSpPr>
            <p:cNvPr id="17" name="Freeform 17"/>
            <p:cNvSpPr/>
            <p:nvPr/>
          </p:nvSpPr>
          <p:spPr>
            <a:xfrm>
              <a:off x="0" y="0"/>
              <a:ext cx="12594082" cy="38100"/>
            </a:xfrm>
            <a:custGeom>
              <a:avLst/>
              <a:gdLst/>
              <a:ahLst/>
              <a:cxnLst/>
              <a:rect l="l" t="t" r="r" b="b"/>
              <a:pathLst>
                <a:path w="12594082" h="38100">
                  <a:moveTo>
                    <a:pt x="0" y="19050"/>
                  </a:moveTo>
                  <a:cubicBezTo>
                    <a:pt x="0" y="8509"/>
                    <a:pt x="8509" y="0"/>
                    <a:pt x="19050" y="0"/>
                  </a:cubicBezTo>
                  <a:lnTo>
                    <a:pt x="12575032" y="0"/>
                  </a:lnTo>
                  <a:cubicBezTo>
                    <a:pt x="12585573" y="0"/>
                    <a:pt x="12594082" y="8509"/>
                    <a:pt x="12594082" y="19050"/>
                  </a:cubicBezTo>
                  <a:cubicBezTo>
                    <a:pt x="12594082" y="29591"/>
                    <a:pt x="12585573" y="38100"/>
                    <a:pt x="12575032" y="38100"/>
                  </a:cubicBezTo>
                  <a:lnTo>
                    <a:pt x="19050" y="38100"/>
                  </a:lnTo>
                  <a:cubicBezTo>
                    <a:pt x="8509" y="38100"/>
                    <a:pt x="0" y="29591"/>
                    <a:pt x="0" y="19050"/>
                  </a:cubicBezTo>
                  <a:close/>
                </a:path>
              </a:pathLst>
            </a:custGeom>
            <a:solidFill>
              <a:srgbClr val="D1C8C6"/>
            </a:solidFill>
          </p:spPr>
        </p:sp>
      </p:grpSp>
      <p:grpSp>
        <p:nvGrpSpPr>
          <p:cNvPr id="18" name="Group 18"/>
          <p:cNvGrpSpPr/>
          <p:nvPr/>
        </p:nvGrpSpPr>
        <p:grpSpPr>
          <a:xfrm>
            <a:off x="8923585" y="6177706"/>
            <a:ext cx="28575" cy="595312"/>
            <a:chOff x="0" y="0"/>
            <a:chExt cx="38100" cy="793750"/>
          </a:xfrm>
        </p:grpSpPr>
        <p:sp>
          <p:nvSpPr>
            <p:cNvPr id="19" name="Freeform 19"/>
            <p:cNvSpPr/>
            <p:nvPr/>
          </p:nvSpPr>
          <p:spPr>
            <a:xfrm>
              <a:off x="0" y="0"/>
              <a:ext cx="38100" cy="793750"/>
            </a:xfrm>
            <a:custGeom>
              <a:avLst/>
              <a:gdLst/>
              <a:ahLst/>
              <a:cxnLst/>
              <a:rect l="l" t="t" r="r" b="b"/>
              <a:pathLst>
                <a:path w="38100" h="793750">
                  <a:moveTo>
                    <a:pt x="0" y="19050"/>
                  </a:moveTo>
                  <a:cubicBezTo>
                    <a:pt x="0" y="8509"/>
                    <a:pt x="8509" y="0"/>
                    <a:pt x="19050" y="0"/>
                  </a:cubicBezTo>
                  <a:cubicBezTo>
                    <a:pt x="29591" y="0"/>
                    <a:pt x="38100" y="8509"/>
                    <a:pt x="38100" y="19050"/>
                  </a:cubicBezTo>
                  <a:lnTo>
                    <a:pt x="38100" y="774700"/>
                  </a:lnTo>
                  <a:cubicBezTo>
                    <a:pt x="38100" y="785241"/>
                    <a:pt x="29591" y="793750"/>
                    <a:pt x="19050" y="793750"/>
                  </a:cubicBezTo>
                  <a:cubicBezTo>
                    <a:pt x="8509" y="793750"/>
                    <a:pt x="0" y="785241"/>
                    <a:pt x="0" y="774700"/>
                  </a:cubicBezTo>
                  <a:close/>
                </a:path>
              </a:pathLst>
            </a:custGeom>
            <a:solidFill>
              <a:srgbClr val="D1C8C6"/>
            </a:solidFill>
          </p:spPr>
        </p:sp>
      </p:grpSp>
      <p:grpSp>
        <p:nvGrpSpPr>
          <p:cNvPr id="20" name="Group 20"/>
          <p:cNvGrpSpPr/>
          <p:nvPr/>
        </p:nvGrpSpPr>
        <p:grpSpPr>
          <a:xfrm>
            <a:off x="8709869" y="5949702"/>
            <a:ext cx="456010" cy="456010"/>
            <a:chOff x="0" y="0"/>
            <a:chExt cx="608013" cy="608013"/>
          </a:xfrm>
        </p:grpSpPr>
        <p:sp>
          <p:nvSpPr>
            <p:cNvPr id="21" name="Freeform 21"/>
            <p:cNvSpPr/>
            <p:nvPr/>
          </p:nvSpPr>
          <p:spPr>
            <a:xfrm>
              <a:off x="6350" y="6350"/>
              <a:ext cx="595249" cy="595376"/>
            </a:xfrm>
            <a:custGeom>
              <a:avLst/>
              <a:gdLst/>
              <a:ahLst/>
              <a:cxnLst/>
              <a:rect l="l" t="t" r="r" b="b"/>
              <a:pathLst>
                <a:path w="595249" h="595376">
                  <a:moveTo>
                    <a:pt x="0" y="111125"/>
                  </a:moveTo>
                  <a:cubicBezTo>
                    <a:pt x="0" y="49784"/>
                    <a:pt x="49784" y="0"/>
                    <a:pt x="111125" y="0"/>
                  </a:cubicBezTo>
                  <a:lnTo>
                    <a:pt x="484124" y="0"/>
                  </a:lnTo>
                  <a:cubicBezTo>
                    <a:pt x="545465" y="0"/>
                    <a:pt x="595249" y="49784"/>
                    <a:pt x="595249" y="111125"/>
                  </a:cubicBezTo>
                  <a:lnTo>
                    <a:pt x="595249" y="484124"/>
                  </a:lnTo>
                  <a:cubicBezTo>
                    <a:pt x="595249" y="545465"/>
                    <a:pt x="545465" y="595249"/>
                    <a:pt x="484124" y="595249"/>
                  </a:cubicBezTo>
                  <a:lnTo>
                    <a:pt x="111125" y="595249"/>
                  </a:lnTo>
                  <a:cubicBezTo>
                    <a:pt x="49784" y="595376"/>
                    <a:pt x="0" y="545592"/>
                    <a:pt x="0" y="484124"/>
                  </a:cubicBezTo>
                  <a:close/>
                </a:path>
              </a:pathLst>
            </a:custGeom>
            <a:solidFill>
              <a:srgbClr val="EBE2E0"/>
            </a:solidFill>
          </p:spPr>
        </p:sp>
        <p:sp>
          <p:nvSpPr>
            <p:cNvPr id="22" name="Freeform 22"/>
            <p:cNvSpPr/>
            <p:nvPr/>
          </p:nvSpPr>
          <p:spPr>
            <a:xfrm>
              <a:off x="0" y="0"/>
              <a:ext cx="607949" cy="608076"/>
            </a:xfrm>
            <a:custGeom>
              <a:avLst/>
              <a:gdLst/>
              <a:ahLst/>
              <a:cxnLst/>
              <a:rect l="l" t="t" r="r" b="b"/>
              <a:pathLst>
                <a:path w="607949" h="608076">
                  <a:moveTo>
                    <a:pt x="0" y="117475"/>
                  </a:moveTo>
                  <a:cubicBezTo>
                    <a:pt x="0" y="52578"/>
                    <a:pt x="52578" y="0"/>
                    <a:pt x="117475" y="0"/>
                  </a:cubicBezTo>
                  <a:lnTo>
                    <a:pt x="490474" y="0"/>
                  </a:lnTo>
                  <a:lnTo>
                    <a:pt x="490474" y="6350"/>
                  </a:lnTo>
                  <a:lnTo>
                    <a:pt x="490474" y="0"/>
                  </a:lnTo>
                  <a:lnTo>
                    <a:pt x="490474" y="6350"/>
                  </a:lnTo>
                  <a:lnTo>
                    <a:pt x="490474" y="0"/>
                  </a:lnTo>
                  <a:cubicBezTo>
                    <a:pt x="555371" y="0"/>
                    <a:pt x="607949" y="52578"/>
                    <a:pt x="607949" y="117475"/>
                  </a:cubicBezTo>
                  <a:lnTo>
                    <a:pt x="601599" y="117475"/>
                  </a:lnTo>
                  <a:lnTo>
                    <a:pt x="607949" y="117475"/>
                  </a:lnTo>
                  <a:lnTo>
                    <a:pt x="607949" y="490474"/>
                  </a:lnTo>
                  <a:lnTo>
                    <a:pt x="601599" y="490474"/>
                  </a:lnTo>
                  <a:lnTo>
                    <a:pt x="607949" y="490474"/>
                  </a:lnTo>
                  <a:cubicBezTo>
                    <a:pt x="607949" y="555371"/>
                    <a:pt x="555371" y="607949"/>
                    <a:pt x="490474" y="607949"/>
                  </a:cubicBezTo>
                  <a:lnTo>
                    <a:pt x="490474" y="601599"/>
                  </a:lnTo>
                  <a:lnTo>
                    <a:pt x="490474" y="607949"/>
                  </a:lnTo>
                  <a:lnTo>
                    <a:pt x="117475" y="607949"/>
                  </a:lnTo>
                  <a:lnTo>
                    <a:pt x="117475" y="601599"/>
                  </a:lnTo>
                  <a:lnTo>
                    <a:pt x="117475" y="607949"/>
                  </a:lnTo>
                  <a:cubicBezTo>
                    <a:pt x="52578" y="608076"/>
                    <a:pt x="0" y="555371"/>
                    <a:pt x="0" y="490474"/>
                  </a:cubicBezTo>
                  <a:lnTo>
                    <a:pt x="0" y="117475"/>
                  </a:lnTo>
                  <a:lnTo>
                    <a:pt x="6350" y="117475"/>
                  </a:lnTo>
                  <a:lnTo>
                    <a:pt x="0" y="117475"/>
                  </a:lnTo>
                  <a:moveTo>
                    <a:pt x="12700" y="117475"/>
                  </a:moveTo>
                  <a:lnTo>
                    <a:pt x="12700" y="490474"/>
                  </a:lnTo>
                  <a:lnTo>
                    <a:pt x="6350" y="490474"/>
                  </a:lnTo>
                  <a:lnTo>
                    <a:pt x="12700" y="490474"/>
                  </a:lnTo>
                  <a:cubicBezTo>
                    <a:pt x="12700" y="548386"/>
                    <a:pt x="59563" y="595249"/>
                    <a:pt x="117475" y="595249"/>
                  </a:cubicBezTo>
                  <a:lnTo>
                    <a:pt x="490474" y="595249"/>
                  </a:lnTo>
                  <a:cubicBezTo>
                    <a:pt x="548386" y="595249"/>
                    <a:pt x="595249" y="548386"/>
                    <a:pt x="595249" y="490474"/>
                  </a:cubicBezTo>
                  <a:lnTo>
                    <a:pt x="595249" y="117475"/>
                  </a:lnTo>
                  <a:cubicBezTo>
                    <a:pt x="595376" y="59563"/>
                    <a:pt x="548386" y="12700"/>
                    <a:pt x="490474" y="12700"/>
                  </a:cubicBezTo>
                  <a:lnTo>
                    <a:pt x="117475" y="12700"/>
                  </a:lnTo>
                  <a:lnTo>
                    <a:pt x="117475" y="6350"/>
                  </a:lnTo>
                  <a:lnTo>
                    <a:pt x="117475" y="12700"/>
                  </a:lnTo>
                  <a:cubicBezTo>
                    <a:pt x="59563" y="12700"/>
                    <a:pt x="12700" y="59563"/>
                    <a:pt x="12700" y="117475"/>
                  </a:cubicBezTo>
                  <a:close/>
                </a:path>
              </a:pathLst>
            </a:custGeom>
            <a:solidFill>
              <a:srgbClr val="D1C8C6"/>
            </a:solidFill>
          </p:spPr>
        </p:sp>
      </p:grpSp>
      <p:sp>
        <p:nvSpPr>
          <p:cNvPr id="23" name="TextBox 23"/>
          <p:cNvSpPr txBox="1"/>
          <p:nvPr/>
        </p:nvSpPr>
        <p:spPr>
          <a:xfrm>
            <a:off x="8789045" y="6020246"/>
            <a:ext cx="297656" cy="343495"/>
          </a:xfrm>
          <a:prstGeom prst="rect">
            <a:avLst/>
          </a:prstGeom>
        </p:spPr>
        <p:txBody>
          <a:bodyPr lIns="0" tIns="0" rIns="0" bIns="0" rtlCol="0" anchor="t">
            <a:spAutoFit/>
          </a:bodyPr>
          <a:lstStyle/>
          <a:p>
            <a:pPr algn="ctr">
              <a:lnSpc>
                <a:spcPts val="2312"/>
              </a:lnSpc>
            </a:pPr>
            <a:r>
              <a:rPr lang="en-US" sz="2312" b="1">
                <a:solidFill>
                  <a:srgbClr val="443728"/>
                </a:solidFill>
                <a:latin typeface="Crimson Pro Bold"/>
                <a:ea typeface="Crimson Pro Bold"/>
                <a:cs typeface="Crimson Pro Bold"/>
                <a:sym typeface="Crimson Pro Bold"/>
              </a:rPr>
              <a:t>1</a:t>
            </a:r>
          </a:p>
        </p:txBody>
      </p:sp>
      <p:sp>
        <p:nvSpPr>
          <p:cNvPr id="24" name="TextBox 24"/>
          <p:cNvSpPr txBox="1"/>
          <p:nvPr/>
        </p:nvSpPr>
        <p:spPr>
          <a:xfrm>
            <a:off x="8048625" y="6952506"/>
            <a:ext cx="1778645" cy="639067"/>
          </a:xfrm>
          <a:prstGeom prst="rect">
            <a:avLst/>
          </a:prstGeom>
        </p:spPr>
        <p:txBody>
          <a:bodyPr lIns="0" tIns="0" rIns="0" bIns="0" rtlCol="0" anchor="t">
            <a:spAutoFit/>
          </a:bodyPr>
          <a:lstStyle/>
          <a:p>
            <a:pPr algn="ctr">
              <a:lnSpc>
                <a:spcPts val="2437"/>
              </a:lnSpc>
            </a:pPr>
            <a:r>
              <a:rPr lang="en-US" sz="1937" b="1">
                <a:solidFill>
                  <a:srgbClr val="443728"/>
                </a:solidFill>
                <a:latin typeface="Crimson Pro Bold"/>
                <a:ea typeface="Crimson Pro Bold"/>
                <a:cs typeface="Crimson Pro Bold"/>
                <a:sym typeface="Crimson Pro Bold"/>
              </a:rPr>
              <a:t>SoC &amp; AI Co-Design</a:t>
            </a:r>
          </a:p>
        </p:txBody>
      </p:sp>
      <p:sp>
        <p:nvSpPr>
          <p:cNvPr id="25" name="TextBox 25"/>
          <p:cNvSpPr txBox="1"/>
          <p:nvPr/>
        </p:nvSpPr>
        <p:spPr>
          <a:xfrm>
            <a:off x="8048625" y="7653486"/>
            <a:ext cx="1778645" cy="1327547"/>
          </a:xfrm>
          <a:prstGeom prst="rect">
            <a:avLst/>
          </a:prstGeom>
        </p:spPr>
        <p:txBody>
          <a:bodyPr lIns="0" tIns="0" rIns="0" bIns="0" rtlCol="0" anchor="t">
            <a:spAutoFit/>
          </a:bodyPr>
          <a:lstStyle/>
          <a:p>
            <a:pPr algn="ctr">
              <a:lnSpc>
                <a:spcPts val="2499"/>
              </a:lnSpc>
            </a:pPr>
            <a:r>
              <a:rPr lang="en-US" sz="1562">
                <a:solidFill>
                  <a:srgbClr val="443728"/>
                </a:solidFill>
                <a:latin typeface="Open Sans"/>
                <a:ea typeface="Open Sans"/>
                <a:cs typeface="Open Sans"/>
                <a:sym typeface="Open Sans"/>
              </a:rPr>
              <a:t>De-risk core tech, develop/benchmark AI, verify on FPGA.</a:t>
            </a:r>
          </a:p>
        </p:txBody>
      </p:sp>
      <p:grpSp>
        <p:nvGrpSpPr>
          <p:cNvPr id="26" name="Group 26"/>
          <p:cNvGrpSpPr/>
          <p:nvPr/>
        </p:nvGrpSpPr>
        <p:grpSpPr>
          <a:xfrm>
            <a:off x="11346954" y="6177706"/>
            <a:ext cx="28575" cy="595312"/>
            <a:chOff x="0" y="0"/>
            <a:chExt cx="38100" cy="793750"/>
          </a:xfrm>
        </p:grpSpPr>
        <p:sp>
          <p:nvSpPr>
            <p:cNvPr id="27" name="Freeform 27"/>
            <p:cNvSpPr/>
            <p:nvPr/>
          </p:nvSpPr>
          <p:spPr>
            <a:xfrm>
              <a:off x="0" y="0"/>
              <a:ext cx="38100" cy="793750"/>
            </a:xfrm>
            <a:custGeom>
              <a:avLst/>
              <a:gdLst/>
              <a:ahLst/>
              <a:cxnLst/>
              <a:rect l="l" t="t" r="r" b="b"/>
              <a:pathLst>
                <a:path w="38100" h="793750">
                  <a:moveTo>
                    <a:pt x="0" y="19050"/>
                  </a:moveTo>
                  <a:cubicBezTo>
                    <a:pt x="0" y="8509"/>
                    <a:pt x="8509" y="0"/>
                    <a:pt x="19050" y="0"/>
                  </a:cubicBezTo>
                  <a:cubicBezTo>
                    <a:pt x="29591" y="0"/>
                    <a:pt x="38100" y="8509"/>
                    <a:pt x="38100" y="19050"/>
                  </a:cubicBezTo>
                  <a:lnTo>
                    <a:pt x="38100" y="774700"/>
                  </a:lnTo>
                  <a:cubicBezTo>
                    <a:pt x="38100" y="785241"/>
                    <a:pt x="29591" y="793750"/>
                    <a:pt x="19050" y="793750"/>
                  </a:cubicBezTo>
                  <a:cubicBezTo>
                    <a:pt x="8509" y="793750"/>
                    <a:pt x="0" y="785241"/>
                    <a:pt x="0" y="774700"/>
                  </a:cubicBezTo>
                  <a:close/>
                </a:path>
              </a:pathLst>
            </a:custGeom>
            <a:solidFill>
              <a:srgbClr val="D1C8C6"/>
            </a:solidFill>
          </p:spPr>
        </p:sp>
      </p:grpSp>
      <p:grpSp>
        <p:nvGrpSpPr>
          <p:cNvPr id="28" name="Group 28"/>
          <p:cNvGrpSpPr/>
          <p:nvPr/>
        </p:nvGrpSpPr>
        <p:grpSpPr>
          <a:xfrm>
            <a:off x="11133236" y="5949702"/>
            <a:ext cx="456010" cy="456010"/>
            <a:chOff x="0" y="0"/>
            <a:chExt cx="608013" cy="608013"/>
          </a:xfrm>
        </p:grpSpPr>
        <p:sp>
          <p:nvSpPr>
            <p:cNvPr id="29" name="Freeform 29"/>
            <p:cNvSpPr/>
            <p:nvPr/>
          </p:nvSpPr>
          <p:spPr>
            <a:xfrm>
              <a:off x="6350" y="6350"/>
              <a:ext cx="595249" cy="595376"/>
            </a:xfrm>
            <a:custGeom>
              <a:avLst/>
              <a:gdLst/>
              <a:ahLst/>
              <a:cxnLst/>
              <a:rect l="l" t="t" r="r" b="b"/>
              <a:pathLst>
                <a:path w="595249" h="595376">
                  <a:moveTo>
                    <a:pt x="0" y="111125"/>
                  </a:moveTo>
                  <a:cubicBezTo>
                    <a:pt x="0" y="49784"/>
                    <a:pt x="49784" y="0"/>
                    <a:pt x="111125" y="0"/>
                  </a:cubicBezTo>
                  <a:lnTo>
                    <a:pt x="484124" y="0"/>
                  </a:lnTo>
                  <a:cubicBezTo>
                    <a:pt x="545465" y="0"/>
                    <a:pt x="595249" y="49784"/>
                    <a:pt x="595249" y="111125"/>
                  </a:cubicBezTo>
                  <a:lnTo>
                    <a:pt x="595249" y="484124"/>
                  </a:lnTo>
                  <a:cubicBezTo>
                    <a:pt x="595249" y="545465"/>
                    <a:pt x="545465" y="595249"/>
                    <a:pt x="484124" y="595249"/>
                  </a:cubicBezTo>
                  <a:lnTo>
                    <a:pt x="111125" y="595249"/>
                  </a:lnTo>
                  <a:cubicBezTo>
                    <a:pt x="49784" y="595376"/>
                    <a:pt x="0" y="545592"/>
                    <a:pt x="0" y="484124"/>
                  </a:cubicBezTo>
                  <a:close/>
                </a:path>
              </a:pathLst>
            </a:custGeom>
            <a:solidFill>
              <a:srgbClr val="EBE2E0"/>
            </a:solidFill>
          </p:spPr>
        </p:sp>
        <p:sp>
          <p:nvSpPr>
            <p:cNvPr id="30" name="Freeform 30"/>
            <p:cNvSpPr/>
            <p:nvPr/>
          </p:nvSpPr>
          <p:spPr>
            <a:xfrm>
              <a:off x="0" y="0"/>
              <a:ext cx="607949" cy="608076"/>
            </a:xfrm>
            <a:custGeom>
              <a:avLst/>
              <a:gdLst/>
              <a:ahLst/>
              <a:cxnLst/>
              <a:rect l="l" t="t" r="r" b="b"/>
              <a:pathLst>
                <a:path w="607949" h="608076">
                  <a:moveTo>
                    <a:pt x="0" y="117475"/>
                  </a:moveTo>
                  <a:cubicBezTo>
                    <a:pt x="0" y="52578"/>
                    <a:pt x="52578" y="0"/>
                    <a:pt x="117475" y="0"/>
                  </a:cubicBezTo>
                  <a:lnTo>
                    <a:pt x="490474" y="0"/>
                  </a:lnTo>
                  <a:lnTo>
                    <a:pt x="490474" y="6350"/>
                  </a:lnTo>
                  <a:lnTo>
                    <a:pt x="490474" y="0"/>
                  </a:lnTo>
                  <a:lnTo>
                    <a:pt x="490474" y="6350"/>
                  </a:lnTo>
                  <a:lnTo>
                    <a:pt x="490474" y="0"/>
                  </a:lnTo>
                  <a:cubicBezTo>
                    <a:pt x="555371" y="0"/>
                    <a:pt x="607949" y="52578"/>
                    <a:pt x="607949" y="117475"/>
                  </a:cubicBezTo>
                  <a:lnTo>
                    <a:pt x="601599" y="117475"/>
                  </a:lnTo>
                  <a:lnTo>
                    <a:pt x="607949" y="117475"/>
                  </a:lnTo>
                  <a:lnTo>
                    <a:pt x="607949" y="490474"/>
                  </a:lnTo>
                  <a:lnTo>
                    <a:pt x="601599" y="490474"/>
                  </a:lnTo>
                  <a:lnTo>
                    <a:pt x="607949" y="490474"/>
                  </a:lnTo>
                  <a:cubicBezTo>
                    <a:pt x="607949" y="555371"/>
                    <a:pt x="555371" y="607949"/>
                    <a:pt x="490474" y="607949"/>
                  </a:cubicBezTo>
                  <a:lnTo>
                    <a:pt x="490474" y="601599"/>
                  </a:lnTo>
                  <a:lnTo>
                    <a:pt x="490474" y="607949"/>
                  </a:lnTo>
                  <a:lnTo>
                    <a:pt x="117475" y="607949"/>
                  </a:lnTo>
                  <a:lnTo>
                    <a:pt x="117475" y="601599"/>
                  </a:lnTo>
                  <a:lnTo>
                    <a:pt x="117475" y="607949"/>
                  </a:lnTo>
                  <a:cubicBezTo>
                    <a:pt x="52578" y="608076"/>
                    <a:pt x="0" y="555371"/>
                    <a:pt x="0" y="490474"/>
                  </a:cubicBezTo>
                  <a:lnTo>
                    <a:pt x="0" y="117475"/>
                  </a:lnTo>
                  <a:lnTo>
                    <a:pt x="6350" y="117475"/>
                  </a:lnTo>
                  <a:lnTo>
                    <a:pt x="0" y="117475"/>
                  </a:lnTo>
                  <a:moveTo>
                    <a:pt x="12700" y="117475"/>
                  </a:moveTo>
                  <a:lnTo>
                    <a:pt x="12700" y="490474"/>
                  </a:lnTo>
                  <a:lnTo>
                    <a:pt x="6350" y="490474"/>
                  </a:lnTo>
                  <a:lnTo>
                    <a:pt x="12700" y="490474"/>
                  </a:lnTo>
                  <a:cubicBezTo>
                    <a:pt x="12700" y="548386"/>
                    <a:pt x="59563" y="595249"/>
                    <a:pt x="117475" y="595249"/>
                  </a:cubicBezTo>
                  <a:lnTo>
                    <a:pt x="490474" y="595249"/>
                  </a:lnTo>
                  <a:cubicBezTo>
                    <a:pt x="548386" y="595249"/>
                    <a:pt x="595249" y="548386"/>
                    <a:pt x="595249" y="490474"/>
                  </a:cubicBezTo>
                  <a:lnTo>
                    <a:pt x="595249" y="117475"/>
                  </a:lnTo>
                  <a:cubicBezTo>
                    <a:pt x="595376" y="59563"/>
                    <a:pt x="548386" y="12700"/>
                    <a:pt x="490474" y="12700"/>
                  </a:cubicBezTo>
                  <a:lnTo>
                    <a:pt x="117475" y="12700"/>
                  </a:lnTo>
                  <a:lnTo>
                    <a:pt x="117475" y="6350"/>
                  </a:lnTo>
                  <a:lnTo>
                    <a:pt x="117475" y="12700"/>
                  </a:lnTo>
                  <a:cubicBezTo>
                    <a:pt x="59563" y="12700"/>
                    <a:pt x="12700" y="59563"/>
                    <a:pt x="12700" y="117475"/>
                  </a:cubicBezTo>
                  <a:close/>
                </a:path>
              </a:pathLst>
            </a:custGeom>
            <a:solidFill>
              <a:srgbClr val="D1C8C6"/>
            </a:solidFill>
          </p:spPr>
        </p:sp>
      </p:grpSp>
      <p:sp>
        <p:nvSpPr>
          <p:cNvPr id="31" name="TextBox 31"/>
          <p:cNvSpPr txBox="1"/>
          <p:nvPr/>
        </p:nvSpPr>
        <p:spPr>
          <a:xfrm>
            <a:off x="11212414" y="6020246"/>
            <a:ext cx="297656" cy="343495"/>
          </a:xfrm>
          <a:prstGeom prst="rect">
            <a:avLst/>
          </a:prstGeom>
        </p:spPr>
        <p:txBody>
          <a:bodyPr lIns="0" tIns="0" rIns="0" bIns="0" rtlCol="0" anchor="t">
            <a:spAutoFit/>
          </a:bodyPr>
          <a:lstStyle/>
          <a:p>
            <a:pPr algn="ctr">
              <a:lnSpc>
                <a:spcPts val="2312"/>
              </a:lnSpc>
            </a:pPr>
            <a:r>
              <a:rPr lang="en-US" sz="2312" b="1">
                <a:solidFill>
                  <a:srgbClr val="443728"/>
                </a:solidFill>
                <a:latin typeface="Crimson Pro Bold"/>
                <a:ea typeface="Crimson Pro Bold"/>
                <a:cs typeface="Crimson Pro Bold"/>
                <a:sym typeface="Crimson Pro Bold"/>
              </a:rPr>
              <a:t>2</a:t>
            </a:r>
          </a:p>
        </p:txBody>
      </p:sp>
      <p:sp>
        <p:nvSpPr>
          <p:cNvPr id="32" name="TextBox 32"/>
          <p:cNvSpPr txBox="1"/>
          <p:nvPr/>
        </p:nvSpPr>
        <p:spPr>
          <a:xfrm>
            <a:off x="10471994" y="6952506"/>
            <a:ext cx="1778645" cy="639067"/>
          </a:xfrm>
          <a:prstGeom prst="rect">
            <a:avLst/>
          </a:prstGeom>
        </p:spPr>
        <p:txBody>
          <a:bodyPr lIns="0" tIns="0" rIns="0" bIns="0" rtlCol="0" anchor="t">
            <a:spAutoFit/>
          </a:bodyPr>
          <a:lstStyle/>
          <a:p>
            <a:pPr algn="ctr">
              <a:lnSpc>
                <a:spcPts val="2437"/>
              </a:lnSpc>
            </a:pPr>
            <a:r>
              <a:rPr lang="en-US" sz="1937" b="1">
                <a:solidFill>
                  <a:srgbClr val="443728"/>
                </a:solidFill>
                <a:latin typeface="Crimson Pro Bold"/>
                <a:ea typeface="Crimson Pro Bold"/>
                <a:cs typeface="Crimson Pro Bold"/>
                <a:sym typeface="Crimson Pro Bold"/>
              </a:rPr>
              <a:t>Prototype &amp; Field Validation</a:t>
            </a:r>
          </a:p>
        </p:txBody>
      </p:sp>
      <p:sp>
        <p:nvSpPr>
          <p:cNvPr id="33" name="TextBox 33"/>
          <p:cNvSpPr txBox="1"/>
          <p:nvPr/>
        </p:nvSpPr>
        <p:spPr>
          <a:xfrm>
            <a:off x="10471994" y="7653486"/>
            <a:ext cx="1778645" cy="1645146"/>
          </a:xfrm>
          <a:prstGeom prst="rect">
            <a:avLst/>
          </a:prstGeom>
        </p:spPr>
        <p:txBody>
          <a:bodyPr lIns="0" tIns="0" rIns="0" bIns="0" rtlCol="0" anchor="t">
            <a:spAutoFit/>
          </a:bodyPr>
          <a:lstStyle/>
          <a:p>
            <a:pPr algn="ctr">
              <a:lnSpc>
                <a:spcPts val="2499"/>
              </a:lnSpc>
            </a:pPr>
            <a:r>
              <a:rPr lang="en-US" sz="1562">
                <a:solidFill>
                  <a:srgbClr val="443728"/>
                </a:solidFill>
                <a:latin typeface="Open Sans"/>
                <a:ea typeface="Open Sans"/>
                <a:cs typeface="Open Sans"/>
                <a:sym typeface="Open Sans"/>
              </a:rPr>
              <a:t>Manufacture, test, and deploy initial prototypes in controlled environments.</a:t>
            </a:r>
          </a:p>
        </p:txBody>
      </p:sp>
      <p:grpSp>
        <p:nvGrpSpPr>
          <p:cNvPr id="34" name="Group 34"/>
          <p:cNvGrpSpPr/>
          <p:nvPr/>
        </p:nvGrpSpPr>
        <p:grpSpPr>
          <a:xfrm>
            <a:off x="13770322" y="6177706"/>
            <a:ext cx="28575" cy="595312"/>
            <a:chOff x="0" y="0"/>
            <a:chExt cx="38100" cy="793750"/>
          </a:xfrm>
        </p:grpSpPr>
        <p:sp>
          <p:nvSpPr>
            <p:cNvPr id="35" name="Freeform 35"/>
            <p:cNvSpPr/>
            <p:nvPr/>
          </p:nvSpPr>
          <p:spPr>
            <a:xfrm>
              <a:off x="0" y="0"/>
              <a:ext cx="38100" cy="793750"/>
            </a:xfrm>
            <a:custGeom>
              <a:avLst/>
              <a:gdLst/>
              <a:ahLst/>
              <a:cxnLst/>
              <a:rect l="l" t="t" r="r" b="b"/>
              <a:pathLst>
                <a:path w="38100" h="793750">
                  <a:moveTo>
                    <a:pt x="0" y="19050"/>
                  </a:moveTo>
                  <a:cubicBezTo>
                    <a:pt x="0" y="8509"/>
                    <a:pt x="8509" y="0"/>
                    <a:pt x="19050" y="0"/>
                  </a:cubicBezTo>
                  <a:cubicBezTo>
                    <a:pt x="29591" y="0"/>
                    <a:pt x="38100" y="8509"/>
                    <a:pt x="38100" y="19050"/>
                  </a:cubicBezTo>
                  <a:lnTo>
                    <a:pt x="38100" y="774700"/>
                  </a:lnTo>
                  <a:cubicBezTo>
                    <a:pt x="38100" y="785241"/>
                    <a:pt x="29591" y="793750"/>
                    <a:pt x="19050" y="793750"/>
                  </a:cubicBezTo>
                  <a:cubicBezTo>
                    <a:pt x="8509" y="793750"/>
                    <a:pt x="0" y="785241"/>
                    <a:pt x="0" y="774700"/>
                  </a:cubicBezTo>
                  <a:close/>
                </a:path>
              </a:pathLst>
            </a:custGeom>
            <a:solidFill>
              <a:srgbClr val="D1C8C6"/>
            </a:solidFill>
          </p:spPr>
        </p:sp>
      </p:grpSp>
      <p:grpSp>
        <p:nvGrpSpPr>
          <p:cNvPr id="36" name="Group 36"/>
          <p:cNvGrpSpPr/>
          <p:nvPr/>
        </p:nvGrpSpPr>
        <p:grpSpPr>
          <a:xfrm>
            <a:off x="13556605" y="5949702"/>
            <a:ext cx="456010" cy="456010"/>
            <a:chOff x="0" y="0"/>
            <a:chExt cx="608013" cy="608013"/>
          </a:xfrm>
        </p:grpSpPr>
        <p:sp>
          <p:nvSpPr>
            <p:cNvPr id="37" name="Freeform 37"/>
            <p:cNvSpPr/>
            <p:nvPr/>
          </p:nvSpPr>
          <p:spPr>
            <a:xfrm>
              <a:off x="6350" y="6350"/>
              <a:ext cx="595249" cy="595376"/>
            </a:xfrm>
            <a:custGeom>
              <a:avLst/>
              <a:gdLst/>
              <a:ahLst/>
              <a:cxnLst/>
              <a:rect l="l" t="t" r="r" b="b"/>
              <a:pathLst>
                <a:path w="595249" h="595376">
                  <a:moveTo>
                    <a:pt x="0" y="111125"/>
                  </a:moveTo>
                  <a:cubicBezTo>
                    <a:pt x="0" y="49784"/>
                    <a:pt x="49784" y="0"/>
                    <a:pt x="111125" y="0"/>
                  </a:cubicBezTo>
                  <a:lnTo>
                    <a:pt x="484124" y="0"/>
                  </a:lnTo>
                  <a:cubicBezTo>
                    <a:pt x="545465" y="0"/>
                    <a:pt x="595249" y="49784"/>
                    <a:pt x="595249" y="111125"/>
                  </a:cubicBezTo>
                  <a:lnTo>
                    <a:pt x="595249" y="484124"/>
                  </a:lnTo>
                  <a:cubicBezTo>
                    <a:pt x="595249" y="545465"/>
                    <a:pt x="545465" y="595249"/>
                    <a:pt x="484124" y="595249"/>
                  </a:cubicBezTo>
                  <a:lnTo>
                    <a:pt x="111125" y="595249"/>
                  </a:lnTo>
                  <a:cubicBezTo>
                    <a:pt x="49784" y="595376"/>
                    <a:pt x="0" y="545592"/>
                    <a:pt x="0" y="484124"/>
                  </a:cubicBezTo>
                  <a:close/>
                </a:path>
              </a:pathLst>
            </a:custGeom>
            <a:solidFill>
              <a:srgbClr val="EBE2E0"/>
            </a:solidFill>
          </p:spPr>
        </p:sp>
        <p:sp>
          <p:nvSpPr>
            <p:cNvPr id="38" name="Freeform 38"/>
            <p:cNvSpPr/>
            <p:nvPr/>
          </p:nvSpPr>
          <p:spPr>
            <a:xfrm>
              <a:off x="0" y="0"/>
              <a:ext cx="607949" cy="608076"/>
            </a:xfrm>
            <a:custGeom>
              <a:avLst/>
              <a:gdLst/>
              <a:ahLst/>
              <a:cxnLst/>
              <a:rect l="l" t="t" r="r" b="b"/>
              <a:pathLst>
                <a:path w="607949" h="608076">
                  <a:moveTo>
                    <a:pt x="0" y="117475"/>
                  </a:moveTo>
                  <a:cubicBezTo>
                    <a:pt x="0" y="52578"/>
                    <a:pt x="52578" y="0"/>
                    <a:pt x="117475" y="0"/>
                  </a:cubicBezTo>
                  <a:lnTo>
                    <a:pt x="490474" y="0"/>
                  </a:lnTo>
                  <a:lnTo>
                    <a:pt x="490474" y="6350"/>
                  </a:lnTo>
                  <a:lnTo>
                    <a:pt x="490474" y="0"/>
                  </a:lnTo>
                  <a:lnTo>
                    <a:pt x="490474" y="6350"/>
                  </a:lnTo>
                  <a:lnTo>
                    <a:pt x="490474" y="0"/>
                  </a:lnTo>
                  <a:cubicBezTo>
                    <a:pt x="555371" y="0"/>
                    <a:pt x="607949" y="52578"/>
                    <a:pt x="607949" y="117475"/>
                  </a:cubicBezTo>
                  <a:lnTo>
                    <a:pt x="601599" y="117475"/>
                  </a:lnTo>
                  <a:lnTo>
                    <a:pt x="607949" y="117475"/>
                  </a:lnTo>
                  <a:lnTo>
                    <a:pt x="607949" y="490474"/>
                  </a:lnTo>
                  <a:lnTo>
                    <a:pt x="601599" y="490474"/>
                  </a:lnTo>
                  <a:lnTo>
                    <a:pt x="607949" y="490474"/>
                  </a:lnTo>
                  <a:cubicBezTo>
                    <a:pt x="607949" y="555371"/>
                    <a:pt x="555371" y="607949"/>
                    <a:pt x="490474" y="607949"/>
                  </a:cubicBezTo>
                  <a:lnTo>
                    <a:pt x="490474" y="601599"/>
                  </a:lnTo>
                  <a:lnTo>
                    <a:pt x="490474" y="607949"/>
                  </a:lnTo>
                  <a:lnTo>
                    <a:pt x="117475" y="607949"/>
                  </a:lnTo>
                  <a:lnTo>
                    <a:pt x="117475" y="601599"/>
                  </a:lnTo>
                  <a:lnTo>
                    <a:pt x="117475" y="607949"/>
                  </a:lnTo>
                  <a:cubicBezTo>
                    <a:pt x="52578" y="608076"/>
                    <a:pt x="0" y="555371"/>
                    <a:pt x="0" y="490474"/>
                  </a:cubicBezTo>
                  <a:lnTo>
                    <a:pt x="0" y="117475"/>
                  </a:lnTo>
                  <a:lnTo>
                    <a:pt x="6350" y="117475"/>
                  </a:lnTo>
                  <a:lnTo>
                    <a:pt x="0" y="117475"/>
                  </a:lnTo>
                  <a:moveTo>
                    <a:pt x="12700" y="117475"/>
                  </a:moveTo>
                  <a:lnTo>
                    <a:pt x="12700" y="490474"/>
                  </a:lnTo>
                  <a:lnTo>
                    <a:pt x="6350" y="490474"/>
                  </a:lnTo>
                  <a:lnTo>
                    <a:pt x="12700" y="490474"/>
                  </a:lnTo>
                  <a:cubicBezTo>
                    <a:pt x="12700" y="548386"/>
                    <a:pt x="59563" y="595249"/>
                    <a:pt x="117475" y="595249"/>
                  </a:cubicBezTo>
                  <a:lnTo>
                    <a:pt x="490474" y="595249"/>
                  </a:lnTo>
                  <a:cubicBezTo>
                    <a:pt x="548386" y="595249"/>
                    <a:pt x="595249" y="548386"/>
                    <a:pt x="595249" y="490474"/>
                  </a:cubicBezTo>
                  <a:lnTo>
                    <a:pt x="595249" y="117475"/>
                  </a:lnTo>
                  <a:cubicBezTo>
                    <a:pt x="595376" y="59563"/>
                    <a:pt x="548386" y="12700"/>
                    <a:pt x="490474" y="12700"/>
                  </a:cubicBezTo>
                  <a:lnTo>
                    <a:pt x="117475" y="12700"/>
                  </a:lnTo>
                  <a:lnTo>
                    <a:pt x="117475" y="6350"/>
                  </a:lnTo>
                  <a:lnTo>
                    <a:pt x="117475" y="12700"/>
                  </a:lnTo>
                  <a:cubicBezTo>
                    <a:pt x="59563" y="12700"/>
                    <a:pt x="12700" y="59563"/>
                    <a:pt x="12700" y="117475"/>
                  </a:cubicBezTo>
                  <a:close/>
                </a:path>
              </a:pathLst>
            </a:custGeom>
            <a:solidFill>
              <a:srgbClr val="D1C8C6"/>
            </a:solidFill>
          </p:spPr>
        </p:sp>
      </p:grpSp>
      <p:sp>
        <p:nvSpPr>
          <p:cNvPr id="39" name="TextBox 39"/>
          <p:cNvSpPr txBox="1"/>
          <p:nvPr/>
        </p:nvSpPr>
        <p:spPr>
          <a:xfrm>
            <a:off x="13635781" y="6020246"/>
            <a:ext cx="297656" cy="343495"/>
          </a:xfrm>
          <a:prstGeom prst="rect">
            <a:avLst/>
          </a:prstGeom>
        </p:spPr>
        <p:txBody>
          <a:bodyPr lIns="0" tIns="0" rIns="0" bIns="0" rtlCol="0" anchor="t">
            <a:spAutoFit/>
          </a:bodyPr>
          <a:lstStyle/>
          <a:p>
            <a:pPr algn="ctr">
              <a:lnSpc>
                <a:spcPts val="2312"/>
              </a:lnSpc>
            </a:pPr>
            <a:r>
              <a:rPr lang="en-US" sz="2312" b="1">
                <a:solidFill>
                  <a:srgbClr val="443728"/>
                </a:solidFill>
                <a:latin typeface="Crimson Pro Bold"/>
                <a:ea typeface="Crimson Pro Bold"/>
                <a:cs typeface="Crimson Pro Bold"/>
                <a:sym typeface="Crimson Pro Bold"/>
              </a:rPr>
              <a:t>3</a:t>
            </a:r>
          </a:p>
        </p:txBody>
      </p:sp>
      <p:sp>
        <p:nvSpPr>
          <p:cNvPr id="40" name="TextBox 40"/>
          <p:cNvSpPr txBox="1"/>
          <p:nvPr/>
        </p:nvSpPr>
        <p:spPr>
          <a:xfrm>
            <a:off x="12895361" y="6952506"/>
            <a:ext cx="1778645" cy="639067"/>
          </a:xfrm>
          <a:prstGeom prst="rect">
            <a:avLst/>
          </a:prstGeom>
        </p:spPr>
        <p:txBody>
          <a:bodyPr lIns="0" tIns="0" rIns="0" bIns="0" rtlCol="0" anchor="t">
            <a:spAutoFit/>
          </a:bodyPr>
          <a:lstStyle/>
          <a:p>
            <a:pPr algn="ctr">
              <a:lnSpc>
                <a:spcPts val="2437"/>
              </a:lnSpc>
            </a:pPr>
            <a:r>
              <a:rPr lang="en-US" sz="1937" b="1">
                <a:solidFill>
                  <a:srgbClr val="443728"/>
                </a:solidFill>
                <a:latin typeface="Crimson Pro Bold"/>
                <a:ea typeface="Crimson Pro Bold"/>
                <a:cs typeface="Crimson Pro Bold"/>
                <a:sym typeface="Crimson Pro Bold"/>
              </a:rPr>
              <a:t>Pilot Network Deployment</a:t>
            </a:r>
          </a:p>
        </p:txBody>
      </p:sp>
      <p:sp>
        <p:nvSpPr>
          <p:cNvPr id="41" name="TextBox 41"/>
          <p:cNvSpPr txBox="1"/>
          <p:nvPr/>
        </p:nvSpPr>
        <p:spPr>
          <a:xfrm>
            <a:off x="12895361" y="7653486"/>
            <a:ext cx="1778645" cy="1645146"/>
          </a:xfrm>
          <a:prstGeom prst="rect">
            <a:avLst/>
          </a:prstGeom>
        </p:spPr>
        <p:txBody>
          <a:bodyPr lIns="0" tIns="0" rIns="0" bIns="0" rtlCol="0" anchor="t">
            <a:spAutoFit/>
          </a:bodyPr>
          <a:lstStyle/>
          <a:p>
            <a:pPr algn="ctr">
              <a:lnSpc>
                <a:spcPts val="2499"/>
              </a:lnSpc>
            </a:pPr>
            <a:r>
              <a:rPr lang="en-US" sz="1562">
                <a:solidFill>
                  <a:srgbClr val="443728"/>
                </a:solidFill>
                <a:latin typeface="Open Sans"/>
                <a:ea typeface="Open Sans"/>
                <a:cs typeface="Open Sans"/>
                <a:sym typeface="Open Sans"/>
              </a:rPr>
              <a:t>Partner with conservation groups for real-world deployment (1,000 units).</a:t>
            </a:r>
          </a:p>
        </p:txBody>
      </p:sp>
      <p:grpSp>
        <p:nvGrpSpPr>
          <p:cNvPr id="42" name="Group 42"/>
          <p:cNvGrpSpPr/>
          <p:nvPr/>
        </p:nvGrpSpPr>
        <p:grpSpPr>
          <a:xfrm>
            <a:off x="16193690" y="6177706"/>
            <a:ext cx="28575" cy="595312"/>
            <a:chOff x="0" y="0"/>
            <a:chExt cx="38100" cy="793750"/>
          </a:xfrm>
        </p:grpSpPr>
        <p:sp>
          <p:nvSpPr>
            <p:cNvPr id="43" name="Freeform 43"/>
            <p:cNvSpPr/>
            <p:nvPr/>
          </p:nvSpPr>
          <p:spPr>
            <a:xfrm>
              <a:off x="0" y="0"/>
              <a:ext cx="38100" cy="793750"/>
            </a:xfrm>
            <a:custGeom>
              <a:avLst/>
              <a:gdLst/>
              <a:ahLst/>
              <a:cxnLst/>
              <a:rect l="l" t="t" r="r" b="b"/>
              <a:pathLst>
                <a:path w="38100" h="793750">
                  <a:moveTo>
                    <a:pt x="0" y="19050"/>
                  </a:moveTo>
                  <a:cubicBezTo>
                    <a:pt x="0" y="8509"/>
                    <a:pt x="8509" y="0"/>
                    <a:pt x="19050" y="0"/>
                  </a:cubicBezTo>
                  <a:cubicBezTo>
                    <a:pt x="29591" y="0"/>
                    <a:pt x="38100" y="8509"/>
                    <a:pt x="38100" y="19050"/>
                  </a:cubicBezTo>
                  <a:lnTo>
                    <a:pt x="38100" y="774700"/>
                  </a:lnTo>
                  <a:cubicBezTo>
                    <a:pt x="38100" y="785241"/>
                    <a:pt x="29591" y="793750"/>
                    <a:pt x="19050" y="793750"/>
                  </a:cubicBezTo>
                  <a:cubicBezTo>
                    <a:pt x="8509" y="793750"/>
                    <a:pt x="0" y="785241"/>
                    <a:pt x="0" y="774700"/>
                  </a:cubicBezTo>
                  <a:close/>
                </a:path>
              </a:pathLst>
            </a:custGeom>
            <a:solidFill>
              <a:srgbClr val="D1C8C6"/>
            </a:solidFill>
          </p:spPr>
        </p:sp>
      </p:grpSp>
      <p:grpSp>
        <p:nvGrpSpPr>
          <p:cNvPr id="44" name="Group 44"/>
          <p:cNvGrpSpPr/>
          <p:nvPr/>
        </p:nvGrpSpPr>
        <p:grpSpPr>
          <a:xfrm>
            <a:off x="15979974" y="5949702"/>
            <a:ext cx="456010" cy="456010"/>
            <a:chOff x="0" y="0"/>
            <a:chExt cx="608013" cy="608013"/>
          </a:xfrm>
        </p:grpSpPr>
        <p:sp>
          <p:nvSpPr>
            <p:cNvPr id="45" name="Freeform 45"/>
            <p:cNvSpPr/>
            <p:nvPr/>
          </p:nvSpPr>
          <p:spPr>
            <a:xfrm>
              <a:off x="6350" y="6350"/>
              <a:ext cx="595249" cy="595376"/>
            </a:xfrm>
            <a:custGeom>
              <a:avLst/>
              <a:gdLst/>
              <a:ahLst/>
              <a:cxnLst/>
              <a:rect l="l" t="t" r="r" b="b"/>
              <a:pathLst>
                <a:path w="595249" h="595376">
                  <a:moveTo>
                    <a:pt x="0" y="111125"/>
                  </a:moveTo>
                  <a:cubicBezTo>
                    <a:pt x="0" y="49784"/>
                    <a:pt x="49784" y="0"/>
                    <a:pt x="111125" y="0"/>
                  </a:cubicBezTo>
                  <a:lnTo>
                    <a:pt x="484124" y="0"/>
                  </a:lnTo>
                  <a:cubicBezTo>
                    <a:pt x="545465" y="0"/>
                    <a:pt x="595249" y="49784"/>
                    <a:pt x="595249" y="111125"/>
                  </a:cubicBezTo>
                  <a:lnTo>
                    <a:pt x="595249" y="484124"/>
                  </a:lnTo>
                  <a:cubicBezTo>
                    <a:pt x="595249" y="545465"/>
                    <a:pt x="545465" y="595249"/>
                    <a:pt x="484124" y="595249"/>
                  </a:cubicBezTo>
                  <a:lnTo>
                    <a:pt x="111125" y="595249"/>
                  </a:lnTo>
                  <a:cubicBezTo>
                    <a:pt x="49784" y="595376"/>
                    <a:pt x="0" y="545592"/>
                    <a:pt x="0" y="484124"/>
                  </a:cubicBezTo>
                  <a:close/>
                </a:path>
              </a:pathLst>
            </a:custGeom>
            <a:solidFill>
              <a:srgbClr val="EBE2E0"/>
            </a:solidFill>
          </p:spPr>
        </p:sp>
        <p:sp>
          <p:nvSpPr>
            <p:cNvPr id="46" name="Freeform 46"/>
            <p:cNvSpPr/>
            <p:nvPr/>
          </p:nvSpPr>
          <p:spPr>
            <a:xfrm>
              <a:off x="0" y="0"/>
              <a:ext cx="607949" cy="608076"/>
            </a:xfrm>
            <a:custGeom>
              <a:avLst/>
              <a:gdLst/>
              <a:ahLst/>
              <a:cxnLst/>
              <a:rect l="l" t="t" r="r" b="b"/>
              <a:pathLst>
                <a:path w="607949" h="608076">
                  <a:moveTo>
                    <a:pt x="0" y="117475"/>
                  </a:moveTo>
                  <a:cubicBezTo>
                    <a:pt x="0" y="52578"/>
                    <a:pt x="52578" y="0"/>
                    <a:pt x="117475" y="0"/>
                  </a:cubicBezTo>
                  <a:lnTo>
                    <a:pt x="490474" y="0"/>
                  </a:lnTo>
                  <a:lnTo>
                    <a:pt x="490474" y="6350"/>
                  </a:lnTo>
                  <a:lnTo>
                    <a:pt x="490474" y="0"/>
                  </a:lnTo>
                  <a:lnTo>
                    <a:pt x="490474" y="6350"/>
                  </a:lnTo>
                  <a:lnTo>
                    <a:pt x="490474" y="0"/>
                  </a:lnTo>
                  <a:cubicBezTo>
                    <a:pt x="555371" y="0"/>
                    <a:pt x="607949" y="52578"/>
                    <a:pt x="607949" y="117475"/>
                  </a:cubicBezTo>
                  <a:lnTo>
                    <a:pt x="601599" y="117475"/>
                  </a:lnTo>
                  <a:lnTo>
                    <a:pt x="607949" y="117475"/>
                  </a:lnTo>
                  <a:lnTo>
                    <a:pt x="607949" y="490474"/>
                  </a:lnTo>
                  <a:lnTo>
                    <a:pt x="601599" y="490474"/>
                  </a:lnTo>
                  <a:lnTo>
                    <a:pt x="607949" y="490474"/>
                  </a:lnTo>
                  <a:cubicBezTo>
                    <a:pt x="607949" y="555371"/>
                    <a:pt x="555371" y="607949"/>
                    <a:pt x="490474" y="607949"/>
                  </a:cubicBezTo>
                  <a:lnTo>
                    <a:pt x="490474" y="601599"/>
                  </a:lnTo>
                  <a:lnTo>
                    <a:pt x="490474" y="607949"/>
                  </a:lnTo>
                  <a:lnTo>
                    <a:pt x="117475" y="607949"/>
                  </a:lnTo>
                  <a:lnTo>
                    <a:pt x="117475" y="601599"/>
                  </a:lnTo>
                  <a:lnTo>
                    <a:pt x="117475" y="607949"/>
                  </a:lnTo>
                  <a:cubicBezTo>
                    <a:pt x="52578" y="608076"/>
                    <a:pt x="0" y="555371"/>
                    <a:pt x="0" y="490474"/>
                  </a:cubicBezTo>
                  <a:lnTo>
                    <a:pt x="0" y="117475"/>
                  </a:lnTo>
                  <a:lnTo>
                    <a:pt x="6350" y="117475"/>
                  </a:lnTo>
                  <a:lnTo>
                    <a:pt x="0" y="117475"/>
                  </a:lnTo>
                  <a:moveTo>
                    <a:pt x="12700" y="117475"/>
                  </a:moveTo>
                  <a:lnTo>
                    <a:pt x="12700" y="490474"/>
                  </a:lnTo>
                  <a:lnTo>
                    <a:pt x="6350" y="490474"/>
                  </a:lnTo>
                  <a:lnTo>
                    <a:pt x="12700" y="490474"/>
                  </a:lnTo>
                  <a:cubicBezTo>
                    <a:pt x="12700" y="548386"/>
                    <a:pt x="59563" y="595249"/>
                    <a:pt x="117475" y="595249"/>
                  </a:cubicBezTo>
                  <a:lnTo>
                    <a:pt x="490474" y="595249"/>
                  </a:lnTo>
                  <a:cubicBezTo>
                    <a:pt x="548386" y="595249"/>
                    <a:pt x="595249" y="548386"/>
                    <a:pt x="595249" y="490474"/>
                  </a:cubicBezTo>
                  <a:lnTo>
                    <a:pt x="595249" y="117475"/>
                  </a:lnTo>
                  <a:cubicBezTo>
                    <a:pt x="595376" y="59563"/>
                    <a:pt x="548386" y="12700"/>
                    <a:pt x="490474" y="12700"/>
                  </a:cubicBezTo>
                  <a:lnTo>
                    <a:pt x="117475" y="12700"/>
                  </a:lnTo>
                  <a:lnTo>
                    <a:pt x="117475" y="6350"/>
                  </a:lnTo>
                  <a:lnTo>
                    <a:pt x="117475" y="12700"/>
                  </a:lnTo>
                  <a:cubicBezTo>
                    <a:pt x="59563" y="12700"/>
                    <a:pt x="12700" y="59563"/>
                    <a:pt x="12700" y="117475"/>
                  </a:cubicBezTo>
                  <a:close/>
                </a:path>
              </a:pathLst>
            </a:custGeom>
            <a:solidFill>
              <a:srgbClr val="D1C8C6"/>
            </a:solidFill>
          </p:spPr>
        </p:sp>
      </p:grpSp>
      <p:sp>
        <p:nvSpPr>
          <p:cNvPr id="47" name="TextBox 47"/>
          <p:cNvSpPr txBox="1"/>
          <p:nvPr/>
        </p:nvSpPr>
        <p:spPr>
          <a:xfrm>
            <a:off x="16059150" y="6020246"/>
            <a:ext cx="297656" cy="343495"/>
          </a:xfrm>
          <a:prstGeom prst="rect">
            <a:avLst/>
          </a:prstGeom>
        </p:spPr>
        <p:txBody>
          <a:bodyPr lIns="0" tIns="0" rIns="0" bIns="0" rtlCol="0" anchor="t">
            <a:spAutoFit/>
          </a:bodyPr>
          <a:lstStyle/>
          <a:p>
            <a:pPr algn="ctr">
              <a:lnSpc>
                <a:spcPts val="2312"/>
              </a:lnSpc>
            </a:pPr>
            <a:r>
              <a:rPr lang="en-US" sz="2312" b="1">
                <a:solidFill>
                  <a:srgbClr val="443728"/>
                </a:solidFill>
                <a:latin typeface="Crimson Pro Bold"/>
                <a:ea typeface="Crimson Pro Bold"/>
                <a:cs typeface="Crimson Pro Bold"/>
                <a:sym typeface="Crimson Pro Bold"/>
              </a:rPr>
              <a:t>4</a:t>
            </a:r>
          </a:p>
        </p:txBody>
      </p:sp>
      <p:sp>
        <p:nvSpPr>
          <p:cNvPr id="48" name="TextBox 48"/>
          <p:cNvSpPr txBox="1"/>
          <p:nvPr/>
        </p:nvSpPr>
        <p:spPr>
          <a:xfrm>
            <a:off x="15318730" y="6952506"/>
            <a:ext cx="1778645" cy="639067"/>
          </a:xfrm>
          <a:prstGeom prst="rect">
            <a:avLst/>
          </a:prstGeom>
        </p:spPr>
        <p:txBody>
          <a:bodyPr lIns="0" tIns="0" rIns="0" bIns="0" rtlCol="0" anchor="t">
            <a:spAutoFit/>
          </a:bodyPr>
          <a:lstStyle/>
          <a:p>
            <a:pPr algn="ctr">
              <a:lnSpc>
                <a:spcPts val="2437"/>
              </a:lnSpc>
            </a:pPr>
            <a:r>
              <a:rPr lang="en-US" sz="1937" b="1">
                <a:solidFill>
                  <a:srgbClr val="443728"/>
                </a:solidFill>
                <a:latin typeface="Crimson Pro Bold"/>
                <a:ea typeface="Crimson Pro Bold"/>
                <a:cs typeface="Crimson Pro Bold"/>
                <a:sym typeface="Crimson Pro Bold"/>
              </a:rPr>
              <a:t>Scaling for Global Impact</a:t>
            </a:r>
          </a:p>
        </p:txBody>
      </p:sp>
      <p:sp>
        <p:nvSpPr>
          <p:cNvPr id="49" name="TextBox 49"/>
          <p:cNvSpPr txBox="1"/>
          <p:nvPr/>
        </p:nvSpPr>
        <p:spPr>
          <a:xfrm>
            <a:off x="15318730" y="7653486"/>
            <a:ext cx="1778645" cy="1327547"/>
          </a:xfrm>
          <a:prstGeom prst="rect">
            <a:avLst/>
          </a:prstGeom>
        </p:spPr>
        <p:txBody>
          <a:bodyPr lIns="0" tIns="0" rIns="0" bIns="0" rtlCol="0" anchor="t">
            <a:spAutoFit/>
          </a:bodyPr>
          <a:lstStyle/>
          <a:p>
            <a:pPr algn="ctr">
              <a:lnSpc>
                <a:spcPts val="2499"/>
              </a:lnSpc>
            </a:pPr>
            <a:r>
              <a:rPr lang="en-US" sz="1562">
                <a:solidFill>
                  <a:srgbClr val="443728"/>
                </a:solidFill>
                <a:latin typeface="Open Sans"/>
                <a:ea typeface="Open Sans"/>
                <a:cs typeface="Open Sans"/>
                <a:sym typeface="Open Sans"/>
              </a:rPr>
              <a:t>Mass production, "Sentinel Kit," and data platform expansion.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1251</Words>
  <Application>Microsoft Office PowerPoint</Application>
  <PresentationFormat>Custom</PresentationFormat>
  <Paragraphs>171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Open Sans</vt:lpstr>
      <vt:lpstr>Calibri</vt:lpstr>
      <vt:lpstr>Open Sans Bold</vt:lpstr>
      <vt:lpstr>Arial</vt:lpstr>
      <vt:lpstr>Crimson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Edge-Intelligence-for-Medical-Diagnostics-using-FPGA-and-AI.pptx</dc:title>
  <cp:lastModifiedBy>Praveen Podalakur</cp:lastModifiedBy>
  <cp:revision>5</cp:revision>
  <dcterms:created xsi:type="dcterms:W3CDTF">2006-08-16T00:00:00Z</dcterms:created>
  <dcterms:modified xsi:type="dcterms:W3CDTF">2025-08-01T12:36:12Z</dcterms:modified>
  <dc:identifier>DAGuqNvCGQc</dc:identifier>
</cp:coreProperties>
</file>